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3" r:id="rId2"/>
    <p:sldId id="370" r:id="rId3"/>
    <p:sldId id="272" r:id="rId4"/>
    <p:sldId id="372" r:id="rId5"/>
    <p:sldId id="260" r:id="rId6"/>
    <p:sldId id="371" r:id="rId7"/>
    <p:sldId id="258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2" r:id="rId16"/>
    <p:sldId id="373" r:id="rId17"/>
    <p:sldId id="261" r:id="rId18"/>
    <p:sldId id="273" r:id="rId19"/>
    <p:sldId id="262" r:id="rId20"/>
    <p:sldId id="275" r:id="rId21"/>
    <p:sldId id="274" r:id="rId22"/>
    <p:sldId id="271" r:id="rId23"/>
    <p:sldId id="270" r:id="rId24"/>
    <p:sldId id="263" r:id="rId25"/>
    <p:sldId id="264" r:id="rId26"/>
    <p:sldId id="265" r:id="rId27"/>
    <p:sldId id="276" r:id="rId28"/>
    <p:sldId id="266" r:id="rId29"/>
    <p:sldId id="277" r:id="rId30"/>
    <p:sldId id="267" r:id="rId31"/>
    <p:sldId id="269" r:id="rId32"/>
    <p:sldId id="268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C51"/>
    <a:srgbClr val="4A4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 snapToGrid="0">
      <p:cViewPr varScale="1">
        <p:scale>
          <a:sx n="101" d="100"/>
          <a:sy n="101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9B2D-19AC-42FB-A829-E79C85F9583B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1815-B1D5-4AF2-AC4F-40476CFE6F1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5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32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78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1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60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57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98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43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41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32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7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6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1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52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1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59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7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30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0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D40-4D3B-4715-A0FC-7564EB689598}" type="datetimeFigureOut">
              <a:rPr lang="tr-TR" smtClean="0"/>
              <a:t>30.12.2025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AF61-3584-40EE-BD19-398B798C0C9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81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Page/120/ebys_birim_yoneticileri" TargetMode="External"/><Relationship Id="rId7" Type="http://schemas.openxmlformats.org/officeDocument/2006/relationships/hyperlink" Target="https://beyas.odu.edu.tr/files/other/Haberler_Duyurular/EBYS_Birim_Yoneticisi_Yetki_Listesi_Birim_Bazl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s://beyas.odu.edu.tr/Page/91/yonetmelik-ve-mevzuatla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files/other/KurulumIslemleri/MasaUstuKurulumu/masaustu_kurulumu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yas.odu.edu.tr/files/other/KurulumIslemleri/Sifremi_Unuttum_Ne_Yapmalym/ifremi_Unuttum_Ne_Yapmalym.pdf" TargetMode="External"/><Relationship Id="rId4" Type="http://schemas.openxmlformats.org/officeDocument/2006/relationships/hyperlink" Target="https://beyas.odu.edu.tr/files/other/KurulumIslemleri/Nasl_Yeni_ifre_Alabilirim/Nasl_Yeni_ifre_Alabilirim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files/other/KurulumIslemleri/android_kull_klavzu/Android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s://beyas.odu.edu.tr/files/other/KurulumIslemleri/OS_Kul_Klavzu/OS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Duyurular/68/e-yazisma-eyp-2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cb.gov.tr/assets/dosya/resmiyazisma/dosyalar/kilavuz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cb.gov.tr/assets/dosya/resmiyazisma/dosyalar/kilavuz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files/other/KurulumIslemleri/MasaUstuKurulumu/EBYSDE_YAZIM_DENETM_BUTONUNU_KULLANIMI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yas.odu.edu.tr/files/other/KurulumIslemleri/OS_Kul_Klavzu/OS2.pdf" TargetMode="External"/><Relationship Id="rId5" Type="http://schemas.openxmlformats.org/officeDocument/2006/relationships/hyperlink" Target="https://beyas.odu.edu.tr/files/other/KurulumIslemleri/android_kull_klavzu/Android1.pdf" TargetMode="External"/><Relationship Id="rId4" Type="http://schemas.openxmlformats.org/officeDocument/2006/relationships/hyperlink" Target="https://beyas.odu.edu.tr/files/other/KurulumIslemleri/Vekalet_Nasl_Braklr/Vekalet_Nasl_Braklr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Page/107/yetki_talep_formlar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yas.odu.edu.tr/Duyurular/53/birim-yoneticisi-islem-asamalar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Page/107/yetki_talep_formlar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files/duyurular/2021/04/21/11-20-44-basvuru-asamalari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s://beyas.odu.edu.tr/files/other/KurulumIslemleri/KASF/KASF.pdf" TargetMode="External"/><Relationship Id="rId4" Type="http://schemas.openxmlformats.org/officeDocument/2006/relationships/hyperlink" Target="https://beyas.odu.edu.tr/Duyurular/61/e-imza-kart-sifresi-pin-olusturma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beyas.odu.edu.tr/files/other/KurulumIslemleri/Eimza_Kayp_Calnt_Veya_Sertifika_Guncelleme_lemleri/E-imza_Kayp_Calnt_Veya_Sertifika_Guncelleme_lemleri.pdf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yas.odu.edu.tr/files/other/KurulumIslemleri/KASF/KASF.pdf" TargetMode="External"/><Relationship Id="rId5" Type="http://schemas.openxmlformats.org/officeDocument/2006/relationships/hyperlink" Target="https://beyas.odu.edu.tr/files/other/KurulumIslemleri/AKS_Akll_Kart_Kullanm_cin_Surucu_Kurulumu/AKS_Akll_Kart_Kullanm_cin_Surucu_Kurulumu.pdf" TargetMode="External"/><Relationship Id="rId4" Type="http://schemas.openxmlformats.org/officeDocument/2006/relationships/hyperlink" Target="https://beyas.odu.edu.tr/files/other/KurulumIslemleri/Java_Kurulumu/Java_Kurulumu.pdf" TargetMode="Externa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ms.kaysis.gov.tr/Home/Goster/8247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eyas.odu.edu.t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9602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19746" y="5658793"/>
            <a:ext cx="8637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4A4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 İŞLEM DAİRE BAŞKANLIĞI</a:t>
            </a:r>
          </a:p>
          <a:p>
            <a:pPr algn="ctr"/>
            <a:r>
              <a:rPr lang="tr-TR" sz="2400">
                <a:solidFill>
                  <a:srgbClr val="4A4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(2025)</a:t>
            </a:r>
            <a:endParaRPr lang="tr-TR" sz="2400" dirty="0">
              <a:solidFill>
                <a:srgbClr val="4A4E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ECB280-B689-45F1-93C4-27A1E60E0B42}"/>
              </a:ext>
            </a:extLst>
          </p:cNvPr>
          <p:cNvSpPr txBox="1"/>
          <p:nvPr/>
        </p:nvSpPr>
        <p:spPr>
          <a:xfrm>
            <a:off x="463296" y="5559787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https://beyas.odu.edu.tr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D9725A12-76A2-34AC-7E1E-85FFC73ACE9B}"/>
              </a:ext>
            </a:extLst>
          </p:cNvPr>
          <p:cNvSpPr txBox="1">
            <a:spLocks/>
          </p:cNvSpPr>
          <p:nvPr/>
        </p:nvSpPr>
        <p:spPr>
          <a:xfrm>
            <a:off x="1790930" y="1071063"/>
            <a:ext cx="4707406" cy="720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Kurumsal Şablonlar</a:t>
            </a:r>
            <a:endParaRPr lang="en-US" sz="2800" spc="3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F291EFB-AC41-0921-DD40-5EDC18AA15A1}"/>
              </a:ext>
            </a:extLst>
          </p:cNvPr>
          <p:cNvSpPr txBox="1"/>
          <p:nvPr/>
        </p:nvSpPr>
        <p:spPr>
          <a:xfrm>
            <a:off x="1577918" y="3271114"/>
            <a:ext cx="3848202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Kurumsal şablonları kullanarak kurumsal kimliğe uygun, standardize olmuş belgeler oluşturun.</a:t>
            </a:r>
          </a:p>
          <a:p>
            <a:endParaRPr lang="en-US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Birimlere özel şablonlarla sadece sizinle ilgili şablonlar üzerinde çalışın.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39B75FCB-AC60-265B-A5E7-32AA14682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62" y="1935480"/>
            <a:ext cx="6401376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8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F405068C-61E6-1440-DA1E-4FBE6B85E53F}"/>
              </a:ext>
            </a:extLst>
          </p:cNvPr>
          <p:cNvSpPr txBox="1">
            <a:spLocks/>
          </p:cNvSpPr>
          <p:nvPr/>
        </p:nvSpPr>
        <p:spPr>
          <a:xfrm>
            <a:off x="1751100" y="935494"/>
            <a:ext cx="411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Gelişmiş Belge Editörü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5E5E9B7-78F1-0C05-5CDC-C980785D0F57}"/>
              </a:ext>
            </a:extLst>
          </p:cNvPr>
          <p:cNvSpPr txBox="1"/>
          <p:nvPr/>
        </p:nvSpPr>
        <p:spPr>
          <a:xfrm>
            <a:off x="1398584" y="2739686"/>
            <a:ext cx="411240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Microsoft Word'e çok benzer belge editörü ile dilediğiniz belgeyi kolaylıkla oluşturun.</a:t>
            </a:r>
          </a:p>
          <a:p>
            <a:endParaRPr lang="en-US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 düzenlenirken ne görüyorsanız, çıktı alındığında da aynısını görürsünüz. (WYSIWYG) </a:t>
            </a:r>
            <a:endParaRPr lang="en-US" sz="1400" spc="75" dirty="0">
              <a:latin typeface="Bahnschrift SemiLight" panose="020B0502040204020203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D448A59-2EE2-7668-31D4-3E81AE98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16" y="1782428"/>
            <a:ext cx="6487093" cy="49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D5E37B4C-C668-A556-F9E5-4FEFE9205873}"/>
              </a:ext>
            </a:extLst>
          </p:cNvPr>
          <p:cNvSpPr txBox="1">
            <a:spLocks/>
          </p:cNvSpPr>
          <p:nvPr/>
        </p:nvSpPr>
        <p:spPr>
          <a:xfrm>
            <a:off x="1896514" y="800688"/>
            <a:ext cx="4199486" cy="1132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Tek Ekranla Belge Oluşturun</a:t>
            </a:r>
            <a:endParaRPr lang="en-US" sz="2800" spc="3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Metin kutusu 2">
            <a:extLst>
              <a:ext uri="{FF2B5EF4-FFF2-40B4-BE49-F238E27FC236}">
                <a16:creationId xmlns:a16="http://schemas.microsoft.com/office/drawing/2014/main" id="{3BAE9DBE-CE3E-FE6C-4144-3DAC76F2A878}"/>
              </a:ext>
            </a:extLst>
          </p:cNvPr>
          <p:cNvSpPr txBox="1"/>
          <p:nvPr/>
        </p:nvSpPr>
        <p:spPr>
          <a:xfrm>
            <a:off x="1459200" y="2700000"/>
            <a:ext cx="4429886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Belgeye ait tüm bilgiler tek ekrandan girilir.</a:t>
            </a:r>
          </a:p>
          <a:p>
            <a:endParaRPr lang="en-US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Belgeyle ilgili veriler belge üzerine otomatik olarak eklenir. Bu sayede kullanıcı hatası en aza indirilir.</a:t>
            </a:r>
          </a:p>
          <a:p>
            <a:endParaRPr lang="tr-TR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Onay/imza atacaklar, belgenin nereye gideceği gibi bilgileri hızlı bir biçimde girebilirsiniz.</a:t>
            </a:r>
          </a:p>
          <a:p>
            <a:endParaRPr lang="tr-TR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Belgenin kimler tarafından onaylanacağı önceden tanımlanmış iş akışlarına göre belirlenebilir.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7BFFEC1-7A31-1869-94A1-03B15C09D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086" y="1467405"/>
            <a:ext cx="5846476" cy="5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C972072C-0CAA-FA37-E6AD-7EEDC8B18181}"/>
              </a:ext>
            </a:extLst>
          </p:cNvPr>
          <p:cNvSpPr txBox="1">
            <a:spLocks/>
          </p:cNvSpPr>
          <p:nvPr/>
        </p:nvSpPr>
        <p:spPr>
          <a:xfrm>
            <a:off x="1629723" y="717012"/>
            <a:ext cx="4880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Birlikte Çalışabilirlik</a:t>
            </a:r>
            <a:endParaRPr lang="en-US" sz="2800" spc="3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0EF5D0-1475-44CC-8821-0159CB6D6154}"/>
              </a:ext>
            </a:extLst>
          </p:cNvPr>
          <p:cNvSpPr txBox="1"/>
          <p:nvPr/>
        </p:nvSpPr>
        <p:spPr>
          <a:xfrm>
            <a:off x="1483419" y="2793507"/>
            <a:ext cx="4050080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 notları ve mesajlaşma özelliğiyle takım arkadaşlarınızla daha etkili çalışabilirsiniz.</a:t>
            </a:r>
          </a:p>
          <a:p>
            <a:endParaRPr lang="tr-TR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 onay sürecinden arşivde saklanmasına kadar her aşamaya göre farklılaştırılmış belge notları ekleyebilirsiniz.</a:t>
            </a:r>
          </a:p>
          <a:p>
            <a:endParaRPr lang="tr-TR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Belgelerle ilgili tüm kullanıcılarla canlı olarak mesajlaşabilirsiniz.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64F9813-99B1-1351-314C-28673F93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52" y="1379794"/>
            <a:ext cx="5742433" cy="53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D5B83ED3-FFBB-BCD7-DED9-FFD991CD0C01}"/>
              </a:ext>
            </a:extLst>
          </p:cNvPr>
          <p:cNvSpPr txBox="1">
            <a:spLocks/>
          </p:cNvSpPr>
          <p:nvPr/>
        </p:nvSpPr>
        <p:spPr>
          <a:xfrm>
            <a:off x="1593457" y="680436"/>
            <a:ext cx="5721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Değişiklikleri İzleme</a:t>
            </a:r>
            <a:endParaRPr lang="en-US" sz="2800" spc="3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Metin kutusu 2">
            <a:extLst>
              <a:ext uri="{FF2B5EF4-FFF2-40B4-BE49-F238E27FC236}">
                <a16:creationId xmlns:a16="http://schemas.microsoft.com/office/drawing/2014/main" id="{0EAB2024-601B-F7FE-C75C-55D6A0C5967C}"/>
              </a:ext>
            </a:extLst>
          </p:cNvPr>
          <p:cNvSpPr txBox="1"/>
          <p:nvPr/>
        </p:nvSpPr>
        <p:spPr>
          <a:xfrm>
            <a:off x="1300848" y="3126720"/>
            <a:ext cx="3393072" cy="1798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Size iletilmiş belgeler üzerinde gerekli değişiklikleri yaparak iade edebilir veya bir sonraki kişiye gönderebilirsiniz. Diğer kullanıcılar yapılan değişiklikleri Microsoft Word'de olduğu gibi belge üzerinde görüntüleyebilirler.</a:t>
            </a:r>
            <a:endParaRPr lang="en-US" sz="1400" spc="75" dirty="0">
              <a:latin typeface="Bahnschrift SemiLight" panose="020B0502040204020203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217B40B-F0AD-483D-FE11-8D6318904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501" y="1901952"/>
            <a:ext cx="6969473" cy="48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850E8A58-E011-40A5-5306-A0BE5AE0EDFF}"/>
              </a:ext>
            </a:extLst>
          </p:cNvPr>
          <p:cNvSpPr txBox="1">
            <a:spLocks/>
          </p:cNvSpPr>
          <p:nvPr/>
        </p:nvSpPr>
        <p:spPr>
          <a:xfrm>
            <a:off x="1674924" y="842579"/>
            <a:ext cx="4142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Tek Tıkla Birden Çok Belge İmzalayın</a:t>
            </a:r>
            <a:endParaRPr lang="en-US" sz="2800" spc="3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Metin kutusu 2">
            <a:extLst>
              <a:ext uri="{FF2B5EF4-FFF2-40B4-BE49-F238E27FC236}">
                <a16:creationId xmlns:a16="http://schemas.microsoft.com/office/drawing/2014/main" id="{075974BC-700A-9197-78FD-989C4E124AE5}"/>
              </a:ext>
            </a:extLst>
          </p:cNvPr>
          <p:cNvSpPr txBox="1"/>
          <p:nvPr/>
        </p:nvSpPr>
        <p:spPr>
          <a:xfrm>
            <a:off x="1253328" y="3699744"/>
            <a:ext cx="405324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Bir belge için 2-3 saniye süren e-imza işlemini, dilerseniz 50 belge için tek tıkla, hiç beklemeden yapabilirsiniz.</a:t>
            </a:r>
          </a:p>
          <a:p>
            <a:endParaRPr lang="tr-TR" sz="1400" spc="75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İmza atmak istediğiniz belgeler sistem tarafından arka planda imzalanırken siz diğer işlerinizi yapmaya devam edebilirsiniz</a:t>
            </a:r>
            <a:r>
              <a:rPr lang="tr-TR" dirty="0">
                <a:latin typeface="Corbel" panose="020B0503020204020204" pitchFamily="34" charset="0"/>
                <a:ea typeface="+mn-lt"/>
                <a:cs typeface="+mn-lt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5D63C4C-214F-17DA-95DF-0C8EFB40D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348" y="2460750"/>
            <a:ext cx="6134100" cy="41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90BC67D0-E38D-85BC-A461-0FE81DC0F3B5}"/>
              </a:ext>
            </a:extLst>
          </p:cNvPr>
          <p:cNvSpPr txBox="1"/>
          <p:nvPr/>
        </p:nvSpPr>
        <p:spPr>
          <a:xfrm>
            <a:off x="4047744" y="389147"/>
            <a:ext cx="367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+mj-lt"/>
              </a:rPr>
              <a:t>Odu EBYS Yönetimi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481DC70-3F20-5F78-EA8E-D7012AC6488B}"/>
              </a:ext>
            </a:extLst>
          </p:cNvPr>
          <p:cNvSpPr txBox="1"/>
          <p:nvPr/>
        </p:nvSpPr>
        <p:spPr>
          <a:xfrm>
            <a:off x="1410057" y="2538806"/>
            <a:ext cx="4981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>
                <a:solidFill>
                  <a:srgbClr val="0070C0"/>
                </a:solidFill>
                <a:hlinkClick r:id="rId3"/>
              </a:rPr>
              <a:t>EBYS_Birim_Yoneticileri Listesi https://beyas.odu.edu.tr/Page/120/ebys_birim_yoneticileri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39E8FFD-314F-2A13-86A3-F898F6B661F0}"/>
              </a:ext>
            </a:extLst>
          </p:cNvPr>
          <p:cNvSpPr txBox="1"/>
          <p:nvPr/>
        </p:nvSpPr>
        <p:spPr>
          <a:xfrm>
            <a:off x="1815859" y="1872763"/>
            <a:ext cx="264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+mj-lt"/>
              </a:rPr>
              <a:t>Birim Yöneticileri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B29ADEB-C933-588F-0E6D-35B43EEF5E07}"/>
              </a:ext>
            </a:extLst>
          </p:cNvPr>
          <p:cNvSpPr txBox="1"/>
          <p:nvPr/>
        </p:nvSpPr>
        <p:spPr>
          <a:xfrm>
            <a:off x="1815859" y="4269613"/>
            <a:ext cx="299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+mj-lt"/>
              </a:rPr>
              <a:t>Odu EBYS Mevzuatı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2E25DC9-0B90-C6C2-DBFF-18C71D577A6E}"/>
              </a:ext>
            </a:extLst>
          </p:cNvPr>
          <p:cNvSpPr txBox="1"/>
          <p:nvPr/>
        </p:nvSpPr>
        <p:spPr>
          <a:xfrm>
            <a:off x="1410057" y="48597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T.C. ORDU ÜNİVERSİTESİ BİLGİ İŞLEM DAİRE BAŞKANLIĞI (EBYS) - Yönetmelik ve Mevzuatlar (odu.edu.tr)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" name="Resim 15" descr="Kırmızı megafon">
            <a:extLst>
              <a:ext uri="{FF2B5EF4-FFF2-40B4-BE49-F238E27FC236}">
                <a16:creationId xmlns:a16="http://schemas.microsoft.com/office/drawing/2014/main" id="{CFA80F30-B742-EDA5-03D2-25A003677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86" y="778176"/>
            <a:ext cx="860434" cy="860434"/>
          </a:xfrm>
          <a:prstGeom prst="rect">
            <a:avLst/>
          </a:prstGeom>
          <a:scene3d>
            <a:camera prst="orthographicFront">
              <a:rot lat="0" lon="593974" rev="0"/>
            </a:camera>
            <a:lightRig rig="threePt" dir="t"/>
          </a:scene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A768193-18DD-9504-DFD5-FFA603190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64" y="1638610"/>
            <a:ext cx="4759914" cy="221341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B7B132E-7629-C428-C463-2F2440EDB77D}"/>
              </a:ext>
            </a:extLst>
          </p:cNvPr>
          <p:cNvSpPr txBox="1"/>
          <p:nvPr/>
        </p:nvSpPr>
        <p:spPr>
          <a:xfrm>
            <a:off x="9092853" y="2949981"/>
            <a:ext cx="33284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tr-TR" sz="800" b="0" i="0" u="none" strike="noStrike" dirty="0">
                <a:solidFill>
                  <a:srgbClr val="2C2C2C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EBYS Birim Yönetici Yetkilisi Listesi için </a:t>
            </a:r>
            <a:r>
              <a:rPr lang="tr-TR" sz="800" b="0" i="0" u="sng" strike="noStrike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tıklayınız.</a:t>
            </a:r>
            <a:endParaRPr lang="tr-TR" sz="800" b="0" i="0" u="none" strike="noStrike" dirty="0">
              <a:solidFill>
                <a:srgbClr val="0000FF"/>
              </a:solidFill>
              <a:highlight>
                <a:srgbClr val="FFFFFF"/>
              </a:highlight>
              <a:latin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44128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469" y="103633"/>
            <a:ext cx="9951043" cy="675436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tr-TR" sz="1800" i="0" u="sng" dirty="0">
              <a:solidFill>
                <a:srgbClr val="2C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			 </a:t>
            </a:r>
            <a:r>
              <a:rPr lang="tr-TR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EBYS Kurulum İşlemleri</a:t>
            </a:r>
          </a:p>
          <a:p>
            <a:pPr marL="0" indent="0" algn="l">
              <a:buNone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4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Masaüstü Uygulaması (Windows) Kurulumu İşlemi</a:t>
            </a: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</a:rPr>
              <a:t>EBYS masaüstü uygulaması kurulum işleminin kullanıcı tarafından nasıl yapılacağı anlatılır. Kurulum işlemi için 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hlinkClick r:id="rId3"/>
              </a:rPr>
              <a:t>tıklayınız.</a:t>
            </a: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</a:rPr>
              <a:t> </a:t>
            </a:r>
          </a:p>
          <a:p>
            <a:pPr marL="0" indent="0" algn="l">
              <a:buNone/>
            </a:pPr>
            <a:endParaRPr lang="tr-TR" sz="180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0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Masaüstü Uygulaması Şifre İşlemleri </a:t>
            </a: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Nasıl Yeni Şifre Alabilirim?</a:t>
            </a: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Masaüstü uygulaması yeni şifre alama işleminin nasıl yapılması gerektiğini anlatan kılavuzdur. İlgili kılavuz için 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tıklayınız.</a:t>
            </a:r>
            <a:endParaRPr lang="tr-TR" sz="180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Şifremi Unuttum Ne Yapmalıyım?</a:t>
            </a: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Masaüstü uygulaması şifre unutulması durumunda, nasıl bir yöntem izlenmesi gerektiğini anlatan kılavuzdur. İlgili kılavuz için 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5"/>
              </a:rPr>
              <a:t>tıklayınız.</a:t>
            </a:r>
            <a:endParaRPr lang="tr-TR" sz="180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159" y="1154431"/>
            <a:ext cx="9494520" cy="546582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r-TR" sz="20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EBYS Mobil Uygulamaları Kurulum İşlemleri</a:t>
            </a:r>
          </a:p>
          <a:p>
            <a:pPr marL="0" indent="0" algn="l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EBYS mobil uygulamaları; Android ve İOS işletim sistemlerinin desteklediği mobil uygulamalardan oluşur.</a:t>
            </a:r>
          </a:p>
          <a:p>
            <a:pPr marL="0" indent="0" algn="l">
              <a:buNone/>
            </a:pPr>
            <a:endParaRPr lang="tr-TR" sz="1800" u="sng" dirty="0">
              <a:solidFill>
                <a:srgbClr val="2C2C2C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i="0" strike="noStrike" kern="1200" dirty="0">
                <a:solidFill>
                  <a:srgbClr val="0070C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Android Uygulaması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Android işletim sisteminin desteklediği mobil EBYS uygulamasıdır. (Smart Signer EBDYS)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Android Uygulaması Kullanım Kılavuzu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EBYS Android uygulamasının nasıl kullanılacağı anlatılır. Kullanım kılavuzu için </a:t>
            </a:r>
            <a:r>
              <a:rPr lang="tr-TR" sz="1800" i="0" u="none" strike="noStrike" kern="1200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tıklayınız.</a:t>
            </a: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kern="1200" dirty="0">
              <a:solidFill>
                <a:srgbClr val="000000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i="0" strike="noStrike" kern="1200" dirty="0">
                <a:solidFill>
                  <a:srgbClr val="00B05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İOS Uygulaması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İOS işletim sisteminin desteklediği mobil EBYS uygulamasıdır. (Smart Signer EBDYS)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İOS Uygulaması Kullanım Kılavuzu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EBYS İOS uygulamasının nasıl kullanılacağı anlatılır. Kullanım kılavuzu için </a:t>
            </a:r>
            <a:r>
              <a:rPr lang="tr-TR" sz="1800" i="0" u="none" strike="noStrike" kern="1200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tıklayınız.</a:t>
            </a:r>
            <a:r>
              <a:rPr lang="tr-TR" sz="1800" i="0" u="none" strike="noStrike" kern="120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</a:t>
            </a:r>
            <a:endParaRPr lang="tr-TR" sz="1800" i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i="0" u="sng" dirty="0">
              <a:solidFill>
                <a:srgbClr val="2C2C2C"/>
              </a:solidFill>
              <a:effectLst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i="0" dirty="0">
              <a:solidFill>
                <a:srgbClr val="2C2C2C"/>
              </a:solidFill>
              <a:effectLst/>
              <a:cs typeface="Times New Roman" panose="02020603050405020304" pitchFamily="18" charset="0"/>
            </a:endParaRPr>
          </a:p>
          <a:p>
            <a:endParaRPr lang="tr-TR" sz="1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Google Play Store Logosunda Devasa(!) Değişim - BT Günlüğü">
            <a:extLst>
              <a:ext uri="{FF2B5EF4-FFF2-40B4-BE49-F238E27FC236}">
                <a16:creationId xmlns:a16="http://schemas.microsoft.com/office/drawing/2014/main" id="{04BD02A1-7B0A-623F-A763-BED6C2F9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083" y="2652903"/>
            <a:ext cx="694944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D2F9254-D055-9630-5188-5A1B55E10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9827" y="4846319"/>
            <a:ext cx="838200" cy="85725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E7EDC9C-4C57-C862-5497-48C969E0FA3F}"/>
              </a:ext>
            </a:extLst>
          </p:cNvPr>
          <p:cNvSpPr txBox="1"/>
          <p:nvPr/>
        </p:nvSpPr>
        <p:spPr>
          <a:xfrm>
            <a:off x="4037808" y="292657"/>
            <a:ext cx="41163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EBYS Kurulum İşlemleri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105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525" y="269355"/>
            <a:ext cx="9390246" cy="57333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 Kullanılan Şablonlar</a:t>
            </a:r>
          </a:p>
        </p:txBody>
      </p:sp>
      <p:sp>
        <p:nvSpPr>
          <p:cNvPr id="4" name="İçerik Yer Tutucusu 4">
            <a:extLst>
              <a:ext uri="{FF2B5EF4-FFF2-40B4-BE49-F238E27FC236}">
                <a16:creationId xmlns:a16="http://schemas.microsoft.com/office/drawing/2014/main" id="{1F667A87-8E7C-4B21-A6AE-2D0513A876E0}"/>
              </a:ext>
            </a:extLst>
          </p:cNvPr>
          <p:cNvSpPr txBox="1">
            <a:spLocks/>
          </p:cNvSpPr>
          <p:nvPr/>
        </p:nvSpPr>
        <p:spPr>
          <a:xfrm>
            <a:off x="1827597" y="864181"/>
            <a:ext cx="9523155" cy="5724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cs typeface="Times New Roman" panose="02020603050405020304" pitchFamily="18" charset="0"/>
              </a:rPr>
              <a:t>Resmi Yazışma Şablonları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Kurum İçin Resmi Yazışma Şablonu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Kurum İçin Resmi Yazışma Olur Şablonu</a:t>
            </a:r>
          </a:p>
          <a:p>
            <a:r>
              <a:rPr lang="tr-TR" sz="1800" dirty="0">
                <a:cs typeface="Times New Roman" panose="02020603050405020304" pitchFamily="18" charset="0"/>
                <a:hlinkClick r:id="rId3"/>
              </a:rPr>
              <a:t>Kurum Dışı Resmi Yazışma Şablonu</a:t>
            </a:r>
            <a:r>
              <a:rPr lang="tr-TR" sz="1800" dirty="0">
                <a:cs typeface="Times New Roman" panose="02020603050405020304" pitchFamily="18" charset="0"/>
              </a:rPr>
              <a:t> (e-Mühürlü)</a:t>
            </a:r>
          </a:p>
          <a:p>
            <a:endParaRPr lang="tr-TR" sz="1800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cs typeface="Times New Roman" panose="02020603050405020304" pitchFamily="18" charset="0"/>
              </a:rPr>
              <a:t>İzin Şablonları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Akademik / İdari Personelin Yurtiçi İzin Formu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Akademik / İdari Personelin Yurtdışı İzin Formu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Diğer Personel İzin Formu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Nöbet İzin Formu (Eğitim ve Araştırma </a:t>
            </a:r>
            <a:r>
              <a:rPr lang="tr-TR" sz="1800">
                <a:cs typeface="Times New Roman" panose="02020603050405020304" pitchFamily="18" charset="0"/>
              </a:rPr>
              <a:t>Hst.)</a:t>
            </a:r>
            <a:endParaRPr lang="tr-TR" sz="1800" dirty="0">
              <a:cs typeface="Times New Roman" panose="02020603050405020304" pitchFamily="18" charset="0"/>
            </a:endParaRPr>
          </a:p>
          <a:p>
            <a:r>
              <a:rPr lang="tr-TR" sz="1800" dirty="0">
                <a:cs typeface="Times New Roman" panose="02020603050405020304" pitchFamily="18" charset="0"/>
              </a:rPr>
              <a:t>İzin Dönüş Formu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cs typeface="Times New Roman" panose="02020603050405020304" pitchFamily="18" charset="0"/>
              </a:rPr>
              <a:t>Dilekçe Şablonları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Dilekçe Şablonu (Otomatik Dağıtımlı)</a:t>
            </a:r>
          </a:p>
          <a:p>
            <a:r>
              <a:rPr lang="tr-TR" sz="1800" dirty="0">
                <a:cs typeface="Times New Roman" panose="02020603050405020304" pitchFamily="18" charset="0"/>
              </a:rPr>
              <a:t>Dilekçe Şablonu </a:t>
            </a:r>
            <a:r>
              <a:rPr lang="tr-TR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(Rektörlük Makamına)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9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39B18AE4-C241-4FBF-B9DE-F8083E434B48}"/>
              </a:ext>
            </a:extLst>
          </p:cNvPr>
          <p:cNvSpPr txBox="1">
            <a:spLocks/>
          </p:cNvSpPr>
          <p:nvPr/>
        </p:nvSpPr>
        <p:spPr>
          <a:xfrm>
            <a:off x="1987938" y="3555800"/>
            <a:ext cx="939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1300" dirty="0"/>
          </a:p>
        </p:txBody>
      </p:sp>
      <p:sp>
        <p:nvSpPr>
          <p:cNvPr id="23" name="3 Dikdörtgen">
            <a:extLst>
              <a:ext uri="{FF2B5EF4-FFF2-40B4-BE49-F238E27FC236}">
                <a16:creationId xmlns:a16="http://schemas.microsoft.com/office/drawing/2014/main" id="{A23F0D55-4A61-4B8D-86D4-E5D9EB5AB888}"/>
              </a:ext>
            </a:extLst>
          </p:cNvPr>
          <p:cNvSpPr/>
          <p:nvPr/>
        </p:nvSpPr>
        <p:spPr>
          <a:xfrm>
            <a:off x="1610749" y="2032306"/>
            <a:ext cx="4808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200" dirty="0">
                <a:latin typeface="Bahnschrift SemiLight" panose="020B0502040204020203" pitchFamily="34" charset="0"/>
                <a:cs typeface="Arial" pitchFamily="34" charset="0"/>
              </a:rPr>
              <a:t>Kurumların gündelik işlerini yerine getirirken oluşturdukları her türlü dokümantasyonun içerisinden, kurum aktivitelerinin delili olabilecek belgelerin ayıklanarak bunların </a:t>
            </a:r>
            <a:r>
              <a:rPr lang="tr-TR" altLang="tr-TR" sz="2200" b="1" dirty="0">
                <a:latin typeface="Bahnschrift SemiLight" panose="020B0502040204020203" pitchFamily="34" charset="0"/>
                <a:cs typeface="Arial" pitchFamily="34" charset="0"/>
              </a:rPr>
              <a:t>içerik, format, ve ilişkisel </a:t>
            </a:r>
            <a:r>
              <a:rPr lang="tr-TR" altLang="tr-TR" sz="2200" dirty="0">
                <a:latin typeface="Bahnschrift SemiLight" panose="020B0502040204020203" pitchFamily="34" charset="0"/>
                <a:cs typeface="Arial" pitchFamily="34" charset="0"/>
              </a:rPr>
              <a:t>özelliklerini korumak ve bu belgeleri üretimden nihai tasfiyeye kadar olan süreç içerisinde yönetmektir.</a:t>
            </a:r>
            <a:endParaRPr lang="tr-TR" sz="2200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25" name="6 Resim" descr="ebys.jpg">
            <a:extLst>
              <a:ext uri="{FF2B5EF4-FFF2-40B4-BE49-F238E27FC236}">
                <a16:creationId xmlns:a16="http://schemas.microsoft.com/office/drawing/2014/main" id="{C37B83B0-BF08-EC50-2574-7B540EBB34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128" y="1407651"/>
            <a:ext cx="5336246" cy="423724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2D4497E-77FB-B09B-00E8-8672A3ACF2CC}"/>
              </a:ext>
            </a:extLst>
          </p:cNvPr>
          <p:cNvSpPr txBox="1"/>
          <p:nvPr/>
        </p:nvSpPr>
        <p:spPr>
          <a:xfrm>
            <a:off x="2340864" y="512064"/>
            <a:ext cx="2730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EBYS Nedir?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731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451" y="577512"/>
            <a:ext cx="9390246" cy="57333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 Kullanılan Şablonlar</a:t>
            </a:r>
          </a:p>
        </p:txBody>
      </p:sp>
      <p:sp>
        <p:nvSpPr>
          <p:cNvPr id="4" name="İçerik Yer Tutucusu 4">
            <a:extLst>
              <a:ext uri="{FF2B5EF4-FFF2-40B4-BE49-F238E27FC236}">
                <a16:creationId xmlns:a16="http://schemas.microsoft.com/office/drawing/2014/main" id="{1F667A87-8E7C-4B21-A6AE-2D0513A876E0}"/>
              </a:ext>
            </a:extLst>
          </p:cNvPr>
          <p:cNvSpPr txBox="1">
            <a:spLocks/>
          </p:cNvSpPr>
          <p:nvPr/>
        </p:nvSpPr>
        <p:spPr>
          <a:xfrm>
            <a:off x="2083629" y="864181"/>
            <a:ext cx="5121843" cy="6285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>
                <a:cs typeface="Times New Roman" panose="02020603050405020304" pitchFamily="18" charset="0"/>
              </a:rPr>
              <a:t>Genel Şablonlar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cs typeface="Times New Roman" panose="02020603050405020304" pitchFamily="18" charset="0"/>
            </a:endParaRPr>
          </a:p>
          <a:p>
            <a:r>
              <a:rPr lang="tr-TR" sz="2000" dirty="0">
                <a:cs typeface="Times New Roman" panose="02020603050405020304" pitchFamily="18" charset="0"/>
              </a:rPr>
              <a:t>Araç Talep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Bakım Onarım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Baskı Talep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Geçici Görevlendirme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Harcama Talimatı Onay Belgesi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İntörn Doktor Değerlendirme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Lüzum Müzekkeresi 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Öğrenci Kimlik Talep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Personel Kimlik Talep Formu</a:t>
            </a:r>
          </a:p>
          <a:p>
            <a:r>
              <a:rPr lang="tr-TR" sz="2000" dirty="0">
                <a:cs typeface="Times New Roman" panose="02020603050405020304" pitchFamily="18" charset="0"/>
              </a:rPr>
              <a:t>Stant Açma Formu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162" y="807254"/>
            <a:ext cx="9674877" cy="591839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Dosyadan Taslak Kaydetme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Dilekçe Şablonu (Otomatik Dağıtımlı)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Dilekçe Şablonu (Rektörlük Makamına)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Entegrasyon Şablonu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Kurum Dışı Resmi Yazı (e-Mühürlü)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Kurum İçi Resmi Yazı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Rektörlük Makamı İle Yapılacak Yazışmalar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8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Gelen Belge Kayıt</a:t>
            </a:r>
          </a:p>
          <a:p>
            <a:pPr marL="0" indent="0">
              <a:buNone/>
            </a:pPr>
            <a:r>
              <a:rPr lang="tr-TR" sz="2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Giden (Islak İmzalı) Belge Kayıt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Giden Belge 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(Zorunlu Hal) </a:t>
            </a:r>
            <a:endParaRPr lang="tr-TR" sz="18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Giden Belge 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(Olağanüstü Durum)</a:t>
            </a:r>
            <a:endParaRPr lang="tr-TR" sz="18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Rektörlük Makamına</a:t>
            </a:r>
          </a:p>
          <a:p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Resmi Yazı (Otomatik Dağıtımlı)</a:t>
            </a:r>
          </a:p>
          <a:p>
            <a:pPr marL="0" indent="0">
              <a:buNone/>
            </a:pPr>
            <a:endParaRPr lang="tr-TR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600" dirty="0"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62" y="419016"/>
            <a:ext cx="9390246" cy="57333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 Kullanılan Şablonlar</a:t>
            </a:r>
          </a:p>
        </p:txBody>
      </p:sp>
      <p:sp>
        <p:nvSpPr>
          <p:cNvPr id="4" name="İçerik Yer Tutucusu 4">
            <a:extLst>
              <a:ext uri="{FF2B5EF4-FFF2-40B4-BE49-F238E27FC236}">
                <a16:creationId xmlns:a16="http://schemas.microsoft.com/office/drawing/2014/main" id="{1F667A87-8E7C-4B21-A6AE-2D0513A876E0}"/>
              </a:ext>
            </a:extLst>
          </p:cNvPr>
          <p:cNvSpPr txBox="1">
            <a:spLocks/>
          </p:cNvSpPr>
          <p:nvPr/>
        </p:nvSpPr>
        <p:spPr>
          <a:xfrm>
            <a:off x="1559373" y="705685"/>
            <a:ext cx="5121843" cy="6285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08" y="402336"/>
            <a:ext cx="9887712" cy="6323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00B05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Giden Belge </a:t>
            </a:r>
            <a:r>
              <a:rPr lang="tr-TR" sz="2400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(Zorunlu Hal) </a:t>
            </a:r>
            <a:endParaRPr lang="tr-TR" sz="24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Kanunların resmî şekle veya özel bir merasime tabi tuttuğu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hukukî işlemler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ile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banka teminat mektupları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ve Türkiye’de yerleşik sigorta şirketleri tarafından düzenlenen kefalet senetleri dışındaki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teminat sözleşmeleri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ihale evrakları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protokoller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ve </a:t>
            </a:r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anlaşmalar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güvenli elektronik imza ile gerçekleştirilemez.</a:t>
            </a:r>
          </a:p>
          <a:p>
            <a:pPr marL="0" indent="0" algn="just">
              <a:buNone/>
            </a:pPr>
            <a:endParaRPr lang="tr-TR" sz="16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00B05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Giden Belge </a:t>
            </a:r>
            <a:r>
              <a:rPr lang="tr-TR" sz="2400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(Olağanüstü Durum)</a:t>
            </a:r>
            <a:endParaRPr lang="tr-TR" sz="24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Hizmeti aksatabilecek ve hak kaybına yol açabilecek şekilde, EBYS’lerin ve/veya EBYS ile birlikte kullanılan kurum içi veya dışı uygulamaların uzun süreli olarak aşağıda belirtilen sebepler nedeniyle çalışmadığı durumları ifade etmektedir: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Deprem, sel, heyelan veya yangın gibi doğal afet durumları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Uzun süreli elektrik kesintileri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EBYS veya EBYS’nin kullandığı donanım veya yazılım bileşenlerinin (veri tabanı, sunucu vb.) herhangi birine erişimde uzun süreli olarak sorun yaşanması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Olağan dışı arızalar nedeniyle internet altyapısının geniş çapta hasar görmesi veya internet altyapısının çalışmaması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Elektronik imza altyapısının çalışmaması sebebiyle elektronik imza/zaman damgası işlemi için erişilmesi gereken kurum dışı uygulamalara uzun süreyle erişilememesi</a:t>
            </a:r>
          </a:p>
          <a:p>
            <a:pPr marL="0" indent="0">
              <a:buNone/>
            </a:pPr>
            <a:endParaRPr lang="tr-TR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0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365126"/>
            <a:ext cx="9390246" cy="573338"/>
          </a:xfrm>
        </p:spPr>
        <p:txBody>
          <a:bodyPr>
            <a:normAutofit/>
          </a:bodyPr>
          <a:lstStyle/>
          <a:p>
            <a:b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13B436-D95F-456B-98FB-4CCB20FE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871" y="273612"/>
            <a:ext cx="10143601" cy="6456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     EBYS Kullanılan Şablonlarda Belge Format Kuralları </a:t>
            </a:r>
          </a:p>
          <a:p>
            <a:pPr marL="0" indent="0">
              <a:buNone/>
            </a:pPr>
            <a:endParaRPr lang="tr-TR" sz="18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b="1" dirty="0">
                <a:cs typeface="Times New Roman" panose="02020603050405020304" pitchFamily="18" charset="0"/>
              </a:rPr>
              <a:t> 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Belgelerin A4 (210x297 mm) boyutundaki kâğıda çıktı alınacak şekilde hazırlanması esastır.</a:t>
            </a:r>
          </a:p>
          <a:p>
            <a:pPr marL="342900" lvl="0" indent="-342900" algn="just"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Belge ekleri farklı form, format veya ebatlarda</a:t>
            </a:r>
            <a:r>
              <a:rPr lang="tr-TR" sz="1800" spc="15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hazırlanabilir.</a:t>
            </a:r>
          </a:p>
          <a:p>
            <a:pPr marL="342900" marR="796290" lvl="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Üst yazılarda kâğıdın bir yüzü kullanılır. Ancak üst yazının ekleri için kâğıdın her iki yüzü de</a:t>
            </a:r>
            <a:r>
              <a:rPr lang="tr-TR" sz="1800" spc="-1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kullanılabilir.</a:t>
            </a:r>
          </a:p>
          <a:p>
            <a:pPr marL="342900" marR="79502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Elektronik ortamda hazırlanan belgelerde "Times New Roman" veya "Arial" yazı tipi normal yazı stilinde kullanılır. </a:t>
            </a:r>
          </a:p>
          <a:p>
            <a:pPr marL="342900" marR="79502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Harf büyüklüğünün Times New Roman için 12 punto. Arial için 11 punto olması esastır. </a:t>
            </a:r>
          </a:p>
          <a:p>
            <a:pPr marL="342900" marR="79502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a typeface="Wingdings" panose="05000000000000000000" pitchFamily="2" charset="2"/>
                <a:cs typeface="Times New Roman" panose="02020603050405020304" pitchFamily="18" charset="0"/>
              </a:rPr>
              <a:t>G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erekli hallerde </a:t>
            </a:r>
            <a:r>
              <a:rPr lang="tr-TR" sz="1800" b="1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metinde harf büyüklüğü 9 puntoya, iletişim bilgilerinin yazımında ise 8 puntoya kadar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düşürülebilir.</a:t>
            </a:r>
            <a:r>
              <a:rPr lang="tr-TR" sz="1800" b="1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</a:p>
          <a:p>
            <a:pPr marL="342900" marR="79502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Farklı form, format veya ebatlarda hazırlanan rapor, analiz ve benzeri metinlerde farklı yazı tipi ve harf büyüklüğü kullanılabilir.</a:t>
            </a:r>
          </a:p>
          <a:p>
            <a:pPr marL="342900" lvl="0" indent="-342900" algn="just">
              <a:lnSpc>
                <a:spcPts val="1370"/>
              </a:lnSpc>
              <a:buSzPts val="1200"/>
              <a:buFont typeface="Wingdings" panose="05000000000000000000" pitchFamily="2" charset="2"/>
              <a:buChar char=""/>
              <a:tabLst>
                <a:tab pos="302895" algn="l"/>
              </a:tabLst>
            </a:pP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Metin içinde yer alan alıntılar tırnak içinde ve eğik </a:t>
            </a:r>
            <a:r>
              <a:rPr lang="tr-TR" sz="1800" i="1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(italik)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olarak</a:t>
            </a:r>
            <a:r>
              <a:rPr lang="tr-TR" sz="1800" spc="-2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ea typeface="Wingdings" panose="05000000000000000000" pitchFamily="2" charset="2"/>
                <a:cs typeface="Times New Roman" panose="02020603050405020304" pitchFamily="18" charset="0"/>
              </a:rPr>
              <a:t>yazılabilir.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5873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 descr="tablo içeren bir resim&#10;&#10;Açıklama otomatik olarak oluşturuldu">
            <a:extLst>
              <a:ext uri="{FF2B5EF4-FFF2-40B4-BE49-F238E27FC236}">
                <a16:creationId xmlns:a16="http://schemas.microsoft.com/office/drawing/2014/main" id="{445DDA68-5F02-48F5-A7B4-A768E0377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78" y="1374156"/>
            <a:ext cx="4416375" cy="5583625"/>
          </a:xfr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D67C49BE-90C2-4F41-8CBF-B153611AC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4" y="1393173"/>
            <a:ext cx="4584192" cy="5477654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90" y="365125"/>
            <a:ext cx="9499974" cy="1136102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EBYS’ de Şablon Kuralları </a:t>
            </a:r>
            <a:br>
              <a:rPr lang="tr-TR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000" b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tr-TR" sz="2000" dirty="0">
                <a:effectLst/>
                <a:latin typeface="Georgia" panose="02040502050405020303" pitchFamily="18" charset="0"/>
              </a:rPr>
              <a:t>Resmî Yazışmalarda Uygulanacak Usul ve Esaslar Hakkında Yönetmelik)</a:t>
            </a:r>
            <a:br>
              <a:rPr lang="tr-TR" sz="1050" b="1" i="1" dirty="0">
                <a:solidFill>
                  <a:srgbClr val="323232"/>
                </a:solidFill>
                <a:effectLst/>
                <a:latin typeface="Georgia" panose="02040502050405020303" pitchFamily="18" charset="0"/>
              </a:rPr>
            </a:br>
            <a:endParaRPr lang="tr-TR" sz="24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0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24" y="560482"/>
            <a:ext cx="10265664" cy="5737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EBYS Yazım Denetimi Kullanımı ve Vekalet Bırakma İşlemi</a:t>
            </a:r>
            <a:endParaRPr lang="tr-TR" sz="3200" i="0" dirty="0"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b="1" dirty="0">
              <a:solidFill>
                <a:srgbClr val="2C2C2C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EBYS Yazım Denetimi Kullanımı</a:t>
            </a:r>
            <a:endParaRPr lang="tr-TR" sz="200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EBYS'de “Yazım Denetimi” butonunun aktifleştirilip, kullanımı için yapılması gereken işlemler anlatılmaktadır. Bilgi için 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tıklayınız.</a:t>
            </a:r>
            <a:endParaRPr lang="tr-TR" sz="180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Vekalet Bırakma İşlemi</a:t>
            </a:r>
          </a:p>
          <a:p>
            <a:pPr marL="0" indent="0">
              <a:buNone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EBYS’de vekalet bırakma işlemi üç uygulamadan yapılabilmektedir.</a:t>
            </a:r>
          </a:p>
          <a:p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Masaüstü Uygulaması Vekalet Bırakma İşlemi</a:t>
            </a:r>
          </a:p>
          <a:p>
            <a:pPr marL="0" indent="0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     Masaüstü uygulamasında vekalet bırakma işlemi kılavuzu için 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tıklayınız.</a:t>
            </a: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Android Uygulaması Vekalet Bırakma İşlemi</a:t>
            </a:r>
            <a:endParaRPr lang="tr-TR" sz="1800" b="1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     Android uygulamasında vekalet bırakma işlemi kılavuzu için </a:t>
            </a:r>
            <a:r>
              <a:rPr lang="tr-TR" sz="180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5"/>
              </a:rPr>
              <a:t>tıklayınız.</a:t>
            </a: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sz="18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İOS Uygulaması Vekalet Bırakma İşlemi</a:t>
            </a:r>
            <a:endParaRPr lang="tr-TR" sz="1800" b="1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2C2C2C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tr-TR" sz="18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İOS uygulamasında vekalet bırakma işlemi kılavuzu için  </a:t>
            </a:r>
            <a:r>
              <a:rPr lang="tr-TR" sz="1800" i="0" u="none" strike="noStrike" dirty="0">
                <a:solidFill>
                  <a:schemeClr val="accent5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tıklayınız.</a:t>
            </a:r>
            <a:r>
              <a:rPr lang="tr-TR" sz="1800" i="0" dirty="0">
                <a:solidFill>
                  <a:schemeClr val="accent5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solidFill>
                <a:schemeClr val="accent5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33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033" y="1500608"/>
            <a:ext cx="9948672" cy="488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>
                <a:latin typeface="Bahnschrift SemiLight" panose="020B0502040204020203" pitchFamily="34" charset="0"/>
                <a:cs typeface="Times New Roman" panose="02020603050405020304" pitchFamily="18" charset="0"/>
              </a:rPr>
              <a:t>Birim </a:t>
            </a: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Yöneticisi İşlem Aşamaları</a:t>
            </a:r>
          </a:p>
          <a:p>
            <a:pPr marL="0" indent="0">
              <a:buNone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Birim Yöneticisine verilen yetkiler aşağıda sıralanmıştır. Yetki almak için mutlaka  </a:t>
            </a:r>
            <a:r>
              <a:rPr lang="tr-TR" sz="1800" b="1" i="1" u="sng" dirty="0">
                <a:solidFill>
                  <a:schemeClr val="accent5"/>
                </a:solidFill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Birim Yöneticisi </a:t>
            </a:r>
            <a:r>
              <a:rPr lang="tr-TR" sz="1800" b="1" i="1" u="sng" dirty="0">
                <a:solidFill>
                  <a:schemeClr val="accent5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Yetki Talep Formu</a:t>
            </a:r>
            <a:r>
              <a:rPr lang="tr-TR" sz="1800" b="0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doldurularak üst yazı ekinde Genel Sekreterlik Makamı aracılığı ile Başkanlığımıza  gönderilmesi gerekmektedir.</a:t>
            </a:r>
          </a:p>
          <a:p>
            <a:pPr marL="0" indent="0">
              <a:buNone/>
            </a:pPr>
            <a:endParaRPr lang="tr-TR" sz="1800" b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Birim Yöneticisi İşlem </a:t>
            </a: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Aşamaları</a:t>
            </a:r>
            <a:endParaRPr lang="tr-TR" sz="2000" b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tr-TR" sz="1800" i="0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Kullanıcı Ekleme</a:t>
            </a:r>
          </a:p>
          <a:p>
            <a:r>
              <a:rPr lang="tr-TR" sz="1800" i="0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Sanal Kullanıcı Ekleme</a:t>
            </a:r>
          </a:p>
          <a:p>
            <a:r>
              <a:rPr lang="tr-TR" sz="1800" i="0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Kullanıcı Yetki Tanımlama</a:t>
            </a:r>
            <a:endParaRPr lang="tr-TR" sz="18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r>
              <a:rPr lang="tr-TR" sz="1800" i="0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Kullanıcı Birim Değiştirme İşlemi</a:t>
            </a:r>
          </a:p>
          <a:p>
            <a:r>
              <a:rPr lang="tr-TR" sz="1800" i="0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Kullanıcı Pasife Alma İşlemi</a:t>
            </a:r>
          </a:p>
          <a:p>
            <a:pPr marL="0" indent="0">
              <a:buNone/>
            </a:pPr>
            <a:endParaRPr lang="tr-TR" sz="1200" dirty="0"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033" y="469392"/>
            <a:ext cx="9390246" cy="600075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 </a:t>
            </a:r>
            <a:r>
              <a:rPr lang="tr-TR" sz="3200" i="0" dirty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Birim Sorumlusu</a:t>
            </a:r>
            <a:endParaRPr lang="tr-TR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4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554" y="3213602"/>
            <a:ext cx="9390247" cy="2796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u="none" strike="noStrike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İlgili </a:t>
            </a:r>
            <a:r>
              <a:rPr lang="tr-TR" sz="2000" b="1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Yetkiler</a:t>
            </a:r>
          </a:p>
          <a:p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Birim Gelen Evrak 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Sayısı Raporu</a:t>
            </a:r>
          </a:p>
          <a:p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Birim Giden Evrak 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Sayısı Raporu</a:t>
            </a:r>
          </a:p>
          <a:p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Kullanıcı İstatistikleri </a:t>
            </a: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lma Raporu</a:t>
            </a:r>
          </a:p>
          <a:p>
            <a:pPr marL="0" indent="0">
              <a:buNone/>
            </a:pPr>
            <a:endParaRPr lang="tr-TR" sz="1800" b="0" u="none" strike="noStrike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906" y="462661"/>
            <a:ext cx="9390246" cy="600075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EBYS </a:t>
            </a:r>
            <a:r>
              <a:rPr lang="tr-TR" sz="3200" i="0" dirty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Birim Sorumlusu</a:t>
            </a:r>
            <a:endParaRPr lang="tr-TR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A97BBFB-D994-B339-7051-0EBB47C3C808}"/>
              </a:ext>
            </a:extLst>
          </p:cNvPr>
          <p:cNvSpPr txBox="1"/>
          <p:nvPr/>
        </p:nvSpPr>
        <p:spPr>
          <a:xfrm>
            <a:off x="1963554" y="1245617"/>
            <a:ext cx="53795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Birim Rapor Alma Yetkilisi</a:t>
            </a: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endParaRPr lang="tr-TR" sz="2000" dirty="0">
              <a:solidFill>
                <a:srgbClr val="2C2C2C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Birim Rapor Alma Yetkilisi tanımlanması için</a:t>
            </a:r>
            <a:r>
              <a:rPr lang="tr-TR" sz="1800" b="0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i="1" u="sng" dirty="0">
                <a:solidFill>
                  <a:schemeClr val="accent5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Birim Rapor Alma Yetki </a:t>
            </a:r>
            <a:r>
              <a:rPr lang="tr-TR" sz="1800" b="1" i="1" dirty="0">
                <a:solidFill>
                  <a:srgbClr val="0563C1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Talep Formu</a:t>
            </a:r>
            <a:r>
              <a:rPr lang="tr-TR" sz="1800" b="0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tr-TR" sz="1800" b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doldurularak üst yazı ekinde Genel Sekreterlik Makamı aracılığı ile Başkanlığımıza  gönderilmesi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89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554" y="1391581"/>
            <a:ext cx="9390246" cy="546641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r-TR" sz="20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E-İmza Nedir?</a:t>
            </a:r>
          </a:p>
          <a:p>
            <a:pPr marL="0" indent="0" algn="just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Elektronik İmza (e-imza) elektronik belgelere eklenen, </a:t>
            </a:r>
            <a:r>
              <a:rPr lang="tr-TR" sz="1800" b="1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kimlik doğrulama amacıyla kullanılan elektronik bir veridir</a:t>
            </a: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. Islak imza nasıl bir kağıda atılan imzanın size ait olduğunu ispatlamaktaysa, e-imza da herhangi bir elektronik dokümana eklenen imzalama verisinin size ait olup olmadığını ispatlamaktadır. </a:t>
            </a:r>
          </a:p>
          <a:p>
            <a:pPr marL="0" indent="0" algn="just">
              <a:buNone/>
            </a:pPr>
            <a:endParaRPr lang="tr-TR" sz="1800" b="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0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Elektronik İmza Sertifikası Başvuru Aşamaları</a:t>
            </a:r>
          </a:p>
          <a:p>
            <a:pPr marL="0" indent="0" algn="l">
              <a:buNone/>
            </a:pPr>
            <a:r>
              <a:rPr lang="tr-TR" sz="1800" b="1" dirty="0">
                <a:solidFill>
                  <a:srgbClr val="FF0000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İlk Sertifika ve yenileme talebi </a:t>
            </a: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yapacak kullanıcıların nasıl bir yol izleyeceği ile ilgili detaylı bir kılavuzdur. İlgili kılavuz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tıklayınız.</a:t>
            </a:r>
            <a:endParaRPr lang="tr-TR" sz="1800" b="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b="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00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E-İmza Kart şifresi (Pin) Oluşturma Aşamaları </a:t>
            </a:r>
          </a:p>
          <a:p>
            <a:pPr marL="0" indent="0" algn="just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İlk defa, yeniden, kayıp, çalıntı, şifre unutulması vb. durumlarda kullanıcıya gönderilen veya elinde bulunan Nitelikli Elektronik Sertifikanın (NES) kart şifresinin (Pin) nasıl oluşturulacağı ile ilgili kılavuzdur. İlgili kılavuz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tıklayınız. </a:t>
            </a:r>
            <a:endParaRPr lang="tr-TR" sz="1800" b="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Nitelikli Elektronik Sertifika ile ilgili önemli bilgilerin verilmiş olduğu programdır. Kurulum kılavuzu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5"/>
              </a:rPr>
              <a:t>tıklayınız.</a:t>
            </a: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endParaRPr lang="tr-TR" sz="1800" dirty="0"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4" y="259108"/>
            <a:ext cx="9390246" cy="557742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tr-TR" sz="3200" i="0" dirty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Elektronik İmza (e-imza) </a:t>
            </a:r>
            <a:r>
              <a:rPr lang="tr-TR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İşlemleri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4ED2E3-AC5F-0897-7A2F-EDD9945DF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85521">
            <a:off x="8937389" y="551236"/>
            <a:ext cx="2093458" cy="5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6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554" y="1745149"/>
            <a:ext cx="7668126" cy="486291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tr-TR" sz="2000" b="1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 İmza Kayıp, Çalıntı Veya Sertifika Güncelleme İşlemleri</a:t>
            </a:r>
            <a:endParaRPr lang="tr-TR" sz="2000" b="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İlgili kılavuz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tıklayınız.</a:t>
            </a:r>
            <a:endParaRPr lang="tr-TR" sz="1800" b="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u="none" strike="noStrike" dirty="0">
              <a:solidFill>
                <a:srgbClr val="2C2C2C"/>
              </a:solidFill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2000" b="1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E-İmza Nasıl Kurulur?</a:t>
            </a:r>
            <a:endParaRPr lang="tr-TR" sz="2000" b="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b="1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Java Kurulumu</a:t>
            </a:r>
          </a:p>
          <a:p>
            <a:pPr marL="0" indent="0" algn="l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Java kurulum kılavuzu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4"/>
              </a:rPr>
              <a:t>tıklayınız.</a:t>
            </a:r>
            <a:endParaRPr lang="tr-TR" sz="1800" b="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b="0" i="0" dirty="0">
              <a:solidFill>
                <a:srgbClr val="2C2C2C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b="1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AKİS Akıllı Kart Kullanımı İçin Sürücü Kurulumu</a:t>
            </a:r>
          </a:p>
          <a:p>
            <a:pPr marL="0" indent="0" algn="l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Akis akıllı kart sürücü yükleme işlemi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5"/>
              </a:rPr>
              <a:t>tıklayınız.</a:t>
            </a:r>
            <a:endParaRPr lang="tr-TR" sz="1800" b="0" i="0" u="none" strike="noStrike" dirty="0">
              <a:solidFill>
                <a:srgbClr val="007BFF"/>
              </a:solidFill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tr-TR" sz="1800" b="0" i="0" dirty="0">
              <a:effectLst/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tr-TR" sz="1800" b="1" i="1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KAŞİF Programı</a:t>
            </a:r>
          </a:p>
          <a:p>
            <a:pPr marL="0" indent="0" algn="l">
              <a:buNone/>
            </a:pP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Nitelikli Elektronik Sertifika ile ilgili önemli bilgilerin verilmiş olduğu programdır. Kurulum kılavuzu için </a:t>
            </a:r>
            <a:r>
              <a:rPr lang="tr-TR" sz="1800" b="0" i="0" u="none" strike="noStrike" dirty="0">
                <a:solidFill>
                  <a:srgbClr val="007BFF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  <a:hlinkClick r:id="rId6"/>
              </a:rPr>
              <a:t>tıklayınız.</a:t>
            </a:r>
            <a:r>
              <a:rPr lang="tr-TR" sz="1800" b="0" i="0" dirty="0">
                <a:solidFill>
                  <a:srgbClr val="2C2C2C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endParaRPr lang="tr-TR" sz="1800" dirty="0">
              <a:cs typeface="Times New Roman" panose="02020603050405020304" pitchFamily="18" charset="0"/>
            </a:endParaRP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754" y="515893"/>
            <a:ext cx="9390246" cy="557742"/>
          </a:xfrm>
        </p:spPr>
        <p:txBody>
          <a:bodyPr>
            <a:normAutofit/>
          </a:bodyPr>
          <a:lstStyle/>
          <a:p>
            <a:r>
              <a:rPr lang="tr-TR" sz="3200" i="0" dirty="0">
                <a:solidFill>
                  <a:srgbClr val="C00000"/>
                </a:solidFill>
                <a:effectLst/>
                <a:latin typeface="+mn-lt"/>
                <a:cs typeface="Times New Roman" panose="02020603050405020304" pitchFamily="18" charset="0"/>
              </a:rPr>
              <a:t>   Elektronik İmza (e-imza) İşlemleri</a:t>
            </a:r>
            <a:endParaRPr lang="tr-TR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A8C9B4-26B8-7F93-D45C-8A74E4A08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9599" y="5767078"/>
            <a:ext cx="1157693" cy="70313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15130F-DE55-FB3A-265E-8E66FD622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1765" y="3088178"/>
            <a:ext cx="965122" cy="86752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302C37-4BBF-A573-E169-37453E52A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296" y="4176606"/>
            <a:ext cx="1230059" cy="12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39B18AE4-C241-4FBF-B9DE-F8083E434B48}"/>
              </a:ext>
            </a:extLst>
          </p:cNvPr>
          <p:cNvSpPr txBox="1">
            <a:spLocks/>
          </p:cNvSpPr>
          <p:nvPr/>
        </p:nvSpPr>
        <p:spPr>
          <a:xfrm>
            <a:off x="1987938" y="3555800"/>
            <a:ext cx="939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1300" dirty="0"/>
          </a:p>
        </p:txBody>
      </p:sp>
      <p:sp>
        <p:nvSpPr>
          <p:cNvPr id="6" name="3 Dikdörtgen">
            <a:extLst>
              <a:ext uri="{FF2B5EF4-FFF2-40B4-BE49-F238E27FC236}">
                <a16:creationId xmlns:a16="http://schemas.microsoft.com/office/drawing/2014/main" id="{E8952BCC-24FB-11AE-9986-437387FD7154}"/>
              </a:ext>
            </a:extLst>
          </p:cNvPr>
          <p:cNvSpPr/>
          <p:nvPr/>
        </p:nvSpPr>
        <p:spPr>
          <a:xfrm>
            <a:off x="4133120" y="1616608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Bahnschrift SemiLight" panose="020B0502040204020203" pitchFamily="34" charset="0"/>
                <a:cs typeface="Arial" pitchFamily="34" charset="0"/>
              </a:rPr>
              <a:t> Teknolojik Gelişmeler</a:t>
            </a:r>
            <a:endParaRPr lang="tr-TR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D2F86-472A-B462-2282-4D62BF4E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0" y="1328575"/>
            <a:ext cx="2375360" cy="124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Dikdörtgen">
            <a:extLst>
              <a:ext uri="{FF2B5EF4-FFF2-40B4-BE49-F238E27FC236}">
                <a16:creationId xmlns:a16="http://schemas.microsoft.com/office/drawing/2014/main" id="{91C1DB82-9E2D-B0CB-DA34-72620858EF63}"/>
              </a:ext>
            </a:extLst>
          </p:cNvPr>
          <p:cNvSpPr/>
          <p:nvPr/>
        </p:nvSpPr>
        <p:spPr>
          <a:xfrm>
            <a:off x="5490404" y="2336688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Bahnschrift SemiLight" panose="020B0502040204020203" pitchFamily="34" charset="0"/>
                <a:cs typeface="Arial" pitchFamily="34" charset="0"/>
              </a:rPr>
              <a:t> Zamandan Tasarruf</a:t>
            </a:r>
            <a:endParaRPr lang="tr-TR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9" name="Picture 2" descr="F:\Sunum Gereçleri\IS-010416-e-posta-680.jpg">
            <a:extLst>
              <a:ext uri="{FF2B5EF4-FFF2-40B4-BE49-F238E27FC236}">
                <a16:creationId xmlns:a16="http://schemas.microsoft.com/office/drawing/2014/main" id="{DDE84508-58AC-4EB2-28B7-B5C5D94E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65" y="1568996"/>
            <a:ext cx="2600865" cy="1536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Sunum Gereçleri\FD-PT-8099.png">
            <a:extLst>
              <a:ext uri="{FF2B5EF4-FFF2-40B4-BE49-F238E27FC236}">
                <a16:creationId xmlns:a16="http://schemas.microsoft.com/office/drawing/2014/main" id="{8428FAB5-FEBB-9869-5CA8-8E9A4EA8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81" y="1568995"/>
            <a:ext cx="79547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9 Dikdörtgen">
            <a:extLst>
              <a:ext uri="{FF2B5EF4-FFF2-40B4-BE49-F238E27FC236}">
                <a16:creationId xmlns:a16="http://schemas.microsoft.com/office/drawing/2014/main" id="{9A3EEC0C-066A-05F9-BAD6-DAE026A1C192}"/>
              </a:ext>
            </a:extLst>
          </p:cNvPr>
          <p:cNvSpPr/>
          <p:nvPr/>
        </p:nvSpPr>
        <p:spPr>
          <a:xfrm>
            <a:off x="4312960" y="3459563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>
                <a:latin typeface="Bahnschrift SemiLight" panose="020B0502040204020203" pitchFamily="34" charset="0"/>
                <a:cs typeface="Arial" pitchFamily="34" charset="0"/>
              </a:rPr>
              <a:t> Şeffaflık ve Hesap Verilebilirlik</a:t>
            </a:r>
            <a:endParaRPr lang="tr-TR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22A0D66-B605-31B5-9FFD-242EB739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0" y="2988769"/>
            <a:ext cx="2447410" cy="131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1 Dikdörtgen">
            <a:extLst>
              <a:ext uri="{FF2B5EF4-FFF2-40B4-BE49-F238E27FC236}">
                <a16:creationId xmlns:a16="http://schemas.microsoft.com/office/drawing/2014/main" id="{2A8D40C5-25C0-CB7D-DAAC-F33AE2204346}"/>
              </a:ext>
            </a:extLst>
          </p:cNvPr>
          <p:cNvSpPr/>
          <p:nvPr/>
        </p:nvSpPr>
        <p:spPr>
          <a:xfrm>
            <a:off x="6440217" y="479293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Bahnschrift SemiLight" panose="020B0502040204020203" pitchFamily="34" charset="0"/>
                <a:cs typeface="Arial" pitchFamily="34" charset="0"/>
              </a:rPr>
              <a:t>Ekolojik Kazanç</a:t>
            </a:r>
            <a:endParaRPr lang="tr-TR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B0A169D-8A1C-0F9D-87AB-0A8BDED8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86" y="4136887"/>
            <a:ext cx="2852466" cy="159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3 Dikdörtgen">
            <a:extLst>
              <a:ext uri="{FF2B5EF4-FFF2-40B4-BE49-F238E27FC236}">
                <a16:creationId xmlns:a16="http://schemas.microsoft.com/office/drawing/2014/main" id="{28C3C7DD-5CD1-1F5E-0AFE-15CD227CC2C7}"/>
              </a:ext>
            </a:extLst>
          </p:cNvPr>
          <p:cNvSpPr/>
          <p:nvPr/>
        </p:nvSpPr>
        <p:spPr>
          <a:xfrm>
            <a:off x="4312960" y="536181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latin typeface="Bahnschrift SemiLight" panose="020B0502040204020203" pitchFamily="34" charset="0"/>
                <a:cs typeface="Arial" pitchFamily="34" charset="0"/>
              </a:rPr>
              <a:t>Standartlaştırma</a:t>
            </a:r>
            <a:endParaRPr lang="tr-TR" dirty="0">
              <a:latin typeface="Bahnschrift SemiLight" panose="020B0502040204020203" pitchFamily="34" charset="0"/>
              <a:cs typeface="Arial" pitchFamily="34" charset="0"/>
            </a:endParaRPr>
          </a:p>
        </p:txBody>
      </p:sp>
      <p:pic>
        <p:nvPicPr>
          <p:cNvPr id="16" name="Picture 2" descr="J:\ilkel evrak taşıma\IMG_20140326_102847.jpg">
            <a:extLst>
              <a:ext uri="{FF2B5EF4-FFF2-40B4-BE49-F238E27FC236}">
                <a16:creationId xmlns:a16="http://schemas.microsoft.com/office/drawing/2014/main" id="{CECE5D04-9B1F-82D5-4C46-7754A65F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50" y="4695003"/>
            <a:ext cx="2447410" cy="150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DF19102C-6F45-A7CC-D15B-C0DCD1126CA3}"/>
              </a:ext>
            </a:extLst>
          </p:cNvPr>
          <p:cNvSpPr txBox="1"/>
          <p:nvPr/>
        </p:nvSpPr>
        <p:spPr>
          <a:xfrm>
            <a:off x="4787978" y="329635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Neden EBYS?</a:t>
            </a:r>
          </a:p>
        </p:txBody>
      </p:sp>
    </p:spTree>
    <p:extLst>
      <p:ext uri="{BB962C8B-B14F-4D97-AF65-F5344CB8AC3E}">
        <p14:creationId xmlns:p14="http://schemas.microsoft.com/office/powerpoint/2010/main" val="1853141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416" y="771525"/>
            <a:ext cx="10046208" cy="6086475"/>
          </a:xfrm>
        </p:spPr>
        <p:txBody>
          <a:bodyPr>
            <a:noAutofit/>
          </a:bodyPr>
          <a:lstStyle/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3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EBYS’yi kurmada yaşanan sorunlar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Yanlış </a:t>
            </a:r>
            <a:r>
              <a:rPr lang="tr-TR" sz="2000">
                <a:latin typeface="Bahnschrift SemiLight" panose="020B0502040204020203" pitchFamily="34" charset="0"/>
                <a:cs typeface="Times New Roman" panose="02020603050405020304" pitchFamily="18" charset="0"/>
              </a:rPr>
              <a:t>şablon seçimi sonrası oluşan eski logolu belgeler(örnek oluşturma)</a:t>
            </a:r>
            <a:endParaRPr lang="tr-TR" sz="20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Standart dosya planını yanlış ve eksik seçmek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Düzelterek reddet işleminde (Kabul Et) yapılması sonucunda yazı içeriğinde gereksiz çizgiler oluşması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İmza </a:t>
            </a:r>
            <a:r>
              <a:rPr lang="tr-TR" sz="2000">
                <a:latin typeface="Bahnschrift SemiLight" panose="020B0502040204020203" pitchFamily="34" charset="0"/>
                <a:cs typeface="Times New Roman" panose="02020603050405020304" pitchFamily="18" charset="0"/>
              </a:rPr>
              <a:t>yazdırmama sorunu( İki ve daha fazla imza isteyen şablonlarda)</a:t>
            </a:r>
            <a:endParaRPr lang="tr-TR" sz="20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Yazı oluştururken yanlış dağıtım alanının seçilmesi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Havale işlemi yapılırken doğru havale not gönderi seçimi yapılmaması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Mobil uygulamasında Kullanıcı adı ve şifre ile Elektronik İmza Sertifikası (Kart     okuyucu) pin  ile girişin karıştırılması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Yazılan yazının akış esnasında vekalet bırakılma sorunu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b="0" i="0" u="none" strike="noStrike" dirty="0">
                <a:solidFill>
                  <a:srgbClr val="0056B3"/>
                </a:solidFill>
                <a:effectLst/>
                <a:latin typeface="Bahnschrift SemiLight" panose="020B0502040204020203" pitchFamily="34" charset="0"/>
                <a:hlinkClick r:id="rId3"/>
              </a:rPr>
              <a:t> Ordu Üniversitesi Elektronik Belge Yönetim Sistemi ve İmza Yetkileri Yönergesi</a:t>
            </a:r>
            <a:r>
              <a:rPr lang="tr-TR" sz="2000" b="0" i="0" u="none" strike="noStrike" dirty="0">
                <a:solidFill>
                  <a:srgbClr val="0056B3"/>
                </a:solidFill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’ni </a:t>
            </a:r>
            <a:r>
              <a:rPr lang="tr-TR" sz="2000" b="0" i="0" u="none" strike="noStrike" dirty="0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yeterince bilgi sahibi </a:t>
            </a:r>
            <a:r>
              <a:rPr lang="tr-TR" sz="2000" b="0" i="0" u="none" strike="noStrike">
                <a:effectLst/>
                <a:latin typeface="Bahnschrift SemiLight" panose="020B0502040204020203" pitchFamily="34" charset="0"/>
                <a:cs typeface="Times New Roman" panose="02020603050405020304" pitchFamily="18" charset="0"/>
              </a:rPr>
              <a:t>olmamak.</a:t>
            </a:r>
          </a:p>
          <a:p>
            <a:pPr marL="108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>
                <a:latin typeface="Bahnschrift SemiLight" panose="020B0502040204020203" pitchFamily="34" charset="0"/>
                <a:cs typeface="Times New Roman" panose="02020603050405020304" pitchFamily="18" charset="0"/>
              </a:rPr>
              <a:t>Sanal kullanıcı kayıtları ile vekalet kayıtları tarihlerinin aynı olmaması ve pasife düşmesi</a:t>
            </a:r>
            <a:endParaRPr lang="tr-TR" sz="2000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755D6FB-D897-6FC4-349B-439A667A66BD}"/>
              </a:ext>
            </a:extLst>
          </p:cNvPr>
          <p:cNvSpPr txBox="1"/>
          <p:nvPr/>
        </p:nvSpPr>
        <p:spPr>
          <a:xfrm>
            <a:off x="3621024" y="264057"/>
            <a:ext cx="5596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Sıkça Karşılaşılan Hatalar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618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586" y="1740281"/>
            <a:ext cx="93902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>
                <a:solidFill>
                  <a:srgbClr val="C0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Görüş, Öneri ve Sorular</a:t>
            </a:r>
          </a:p>
          <a:p>
            <a:pPr marL="0" indent="0">
              <a:buNone/>
            </a:pPr>
            <a:endParaRPr lang="tr-TR" sz="2000" b="1" i="1" dirty="0">
              <a:latin typeface="Bahnschrift SemiLight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i="1" dirty="0">
                <a:solidFill>
                  <a:srgbClr val="FF0000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Not: </a:t>
            </a:r>
            <a:r>
              <a:rPr lang="tr-TR" sz="2000" i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Sunumda geçen tüm kaynaklara EBYS’nin </a:t>
            </a:r>
            <a:r>
              <a:rPr lang="tr-TR" sz="2000" b="1" i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latin typeface="Bahnschrift SemiLight" panose="020B0502040204020203" pitchFamily="34" charset="0"/>
                <a:cs typeface="Times New Roman" panose="02020603050405020304" pitchFamily="18" charset="0"/>
                <a:hlinkClick r:id="rId3"/>
              </a:rPr>
              <a:t>https://beyas.odu.edu.tr/</a:t>
            </a:r>
            <a:r>
              <a:rPr lang="tr-TR" sz="2000" b="1" i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tr-TR" sz="2000" i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web adresinden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4224533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322" y="914343"/>
            <a:ext cx="9390246" cy="4351338"/>
          </a:xfrm>
        </p:spPr>
        <p:txBody>
          <a:bodyPr/>
          <a:lstStyle/>
          <a:p>
            <a:pPr marL="0" indent="0" algn="ctr">
              <a:buNone/>
            </a:pPr>
            <a:endParaRPr lang="tr-TR" i="1" dirty="0">
              <a:latin typeface="+mj-lt"/>
            </a:endParaRPr>
          </a:p>
          <a:p>
            <a:pPr marL="0" indent="0" algn="ctr">
              <a:buNone/>
            </a:pPr>
            <a:r>
              <a:rPr lang="tr-TR" sz="2800" b="1" dirty="0">
                <a:latin typeface="+mj-lt"/>
                <a:cs typeface="Times New Roman" panose="02020603050405020304" pitchFamily="18" charset="0"/>
              </a:rPr>
              <a:t>BİLGİ İŞLEM DAİRE BAŞKANLIĞI</a:t>
            </a:r>
          </a:p>
          <a:p>
            <a:pPr marL="0" indent="0" algn="ctr">
              <a:buNone/>
            </a:pPr>
            <a:endParaRPr lang="tr-TR" b="1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i="1" dirty="0">
              <a:latin typeface="+mj-lt"/>
            </a:endParaRPr>
          </a:p>
          <a:p>
            <a:pPr marL="0" indent="0" algn="ctr">
              <a:buNone/>
            </a:pPr>
            <a:r>
              <a:rPr lang="tr-TR" sz="4000" b="1" i="1" dirty="0">
                <a:latin typeface="+mj-lt"/>
              </a:rPr>
              <a:t>Teşekkürler…</a:t>
            </a:r>
          </a:p>
          <a:p>
            <a:pPr marL="0" indent="0" algn="ctr">
              <a:buNone/>
            </a:pPr>
            <a:endParaRPr lang="tr-TR" b="1" i="1" dirty="0">
              <a:latin typeface="+mj-lt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ECB0E5D-BE65-07D7-4B7E-AC734CEA1E99}"/>
              </a:ext>
            </a:extLst>
          </p:cNvPr>
          <p:cNvSpPr txBox="1"/>
          <p:nvPr/>
        </p:nvSpPr>
        <p:spPr>
          <a:xfrm>
            <a:off x="3840480" y="4395273"/>
            <a:ext cx="1999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Metin ERGEN</a:t>
            </a:r>
          </a:p>
          <a:p>
            <a:pPr algn="ctr"/>
            <a:r>
              <a:rPr lang="tr-TR" sz="1200" dirty="0">
                <a:latin typeface="+mj-lt"/>
              </a:rPr>
              <a:t>metin@odu.edu.tr</a:t>
            </a:r>
          </a:p>
          <a:p>
            <a:pPr algn="ctr"/>
            <a:r>
              <a:rPr lang="tr-TR" sz="1200" dirty="0">
                <a:latin typeface="+mj-lt"/>
              </a:rPr>
              <a:t>2265252/2808</a:t>
            </a:r>
          </a:p>
          <a:p>
            <a:endParaRPr lang="tr-TR" dirty="0">
              <a:latin typeface="+mj-lt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12815FF-E01C-50EA-727B-546BC1EA05D6}"/>
              </a:ext>
            </a:extLst>
          </p:cNvPr>
          <p:cNvSpPr txBox="1"/>
          <p:nvPr/>
        </p:nvSpPr>
        <p:spPr>
          <a:xfrm>
            <a:off x="7353621" y="4395273"/>
            <a:ext cx="1999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Zekiye YILMAZTÜRK </a:t>
            </a:r>
            <a:r>
              <a:rPr lang="tr-TR" sz="1200" dirty="0">
                <a:latin typeface="+mj-lt"/>
              </a:rPr>
              <a:t>zekiye@odu.edu.tr</a:t>
            </a:r>
          </a:p>
          <a:p>
            <a:pPr algn="ctr"/>
            <a:r>
              <a:rPr lang="tr-TR" sz="1200" dirty="0">
                <a:latin typeface="+mj-lt"/>
              </a:rPr>
              <a:t>2265252/2802</a:t>
            </a:r>
          </a:p>
          <a:p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3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39B18AE4-C241-4FBF-B9DE-F8083E434B48}"/>
              </a:ext>
            </a:extLst>
          </p:cNvPr>
          <p:cNvSpPr txBox="1">
            <a:spLocks/>
          </p:cNvSpPr>
          <p:nvPr/>
        </p:nvSpPr>
        <p:spPr>
          <a:xfrm>
            <a:off x="1987938" y="3555800"/>
            <a:ext cx="939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1300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F19102C-6F45-A7CC-D15B-C0DCD1126CA3}"/>
              </a:ext>
            </a:extLst>
          </p:cNvPr>
          <p:cNvSpPr txBox="1"/>
          <p:nvPr/>
        </p:nvSpPr>
        <p:spPr>
          <a:xfrm>
            <a:off x="2677564" y="213037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Neden EBYS?</a:t>
            </a:r>
          </a:p>
        </p:txBody>
      </p:sp>
      <p:pic>
        <p:nvPicPr>
          <p:cNvPr id="2" name="3 Resim" descr="ağaç.jpg">
            <a:extLst>
              <a:ext uri="{FF2B5EF4-FFF2-40B4-BE49-F238E27FC236}">
                <a16:creationId xmlns:a16="http://schemas.microsoft.com/office/drawing/2014/main" id="{1AF4C602-EDB2-06BF-8BCA-1042202A4B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464" y="1096928"/>
            <a:ext cx="422719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4 Resim" descr="carbon.jpg">
            <a:extLst>
              <a:ext uri="{FF2B5EF4-FFF2-40B4-BE49-F238E27FC236}">
                <a16:creationId xmlns:a16="http://schemas.microsoft.com/office/drawing/2014/main" id="{AD6C0B46-375F-116E-2299-E8556E7588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5464" y="3113152"/>
            <a:ext cx="422719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5 Resim" descr="kağıt.jpg">
            <a:extLst>
              <a:ext uri="{FF2B5EF4-FFF2-40B4-BE49-F238E27FC236}">
                <a16:creationId xmlns:a16="http://schemas.microsoft.com/office/drawing/2014/main" id="{C255C2A5-D7A0-CA20-D334-7C5F3E1630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5464" y="4985360"/>
            <a:ext cx="4227192" cy="1380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6 Metin kutusu">
            <a:extLst>
              <a:ext uri="{FF2B5EF4-FFF2-40B4-BE49-F238E27FC236}">
                <a16:creationId xmlns:a16="http://schemas.microsoft.com/office/drawing/2014/main" id="{01586182-800B-A4C7-549E-2E174E74E292}"/>
              </a:ext>
            </a:extLst>
          </p:cNvPr>
          <p:cNvSpPr txBox="1"/>
          <p:nvPr/>
        </p:nvSpPr>
        <p:spPr>
          <a:xfrm>
            <a:off x="2106992" y="145696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1 Ton kağıt üretimi için 17 ağaç kesilir. Her üç ağaçtan biri kağıt üretimi için kesilmektedir.</a:t>
            </a:r>
          </a:p>
        </p:txBody>
      </p:sp>
      <p:sp>
        <p:nvSpPr>
          <p:cNvPr id="19" name="8 Metin kutusu">
            <a:extLst>
              <a:ext uri="{FF2B5EF4-FFF2-40B4-BE49-F238E27FC236}">
                <a16:creationId xmlns:a16="http://schemas.microsoft.com/office/drawing/2014/main" id="{CD2511B2-3D58-B5C3-F9A3-66EACFE6EDD8}"/>
              </a:ext>
            </a:extLst>
          </p:cNvPr>
          <p:cNvSpPr txBox="1"/>
          <p:nvPr/>
        </p:nvSpPr>
        <p:spPr>
          <a:xfrm>
            <a:off x="2106993" y="354520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 SemiLight" panose="020B0502040204020203" pitchFamily="34" charset="0"/>
                <a:cs typeface="Arial" pitchFamily="34" charset="0"/>
              </a:rPr>
              <a:t>1 Ton kağıt 36 ton Karbon gazı salınımına neden olur.</a:t>
            </a:r>
          </a:p>
        </p:txBody>
      </p:sp>
      <p:sp>
        <p:nvSpPr>
          <p:cNvPr id="20" name="9 Metin kutusu">
            <a:extLst>
              <a:ext uri="{FF2B5EF4-FFF2-40B4-BE49-F238E27FC236}">
                <a16:creationId xmlns:a16="http://schemas.microsoft.com/office/drawing/2014/main" id="{BC6F9716-8E79-4A5F-2F92-5F574857FB8E}"/>
              </a:ext>
            </a:extLst>
          </p:cNvPr>
          <p:cNvSpPr txBox="1"/>
          <p:nvPr/>
        </p:nvSpPr>
        <p:spPr>
          <a:xfrm>
            <a:off x="2179000" y="541740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 SemiLight" panose="020B0502040204020203" pitchFamily="34" charset="0"/>
                <a:cs typeface="Arial" pitchFamily="34" charset="0"/>
              </a:rPr>
              <a:t>1 Ton kağıt üretimi için 26 Ton su harcanır.</a:t>
            </a:r>
          </a:p>
        </p:txBody>
      </p:sp>
    </p:spTree>
    <p:extLst>
      <p:ext uri="{BB962C8B-B14F-4D97-AF65-F5344CB8AC3E}">
        <p14:creationId xmlns:p14="http://schemas.microsoft.com/office/powerpoint/2010/main" val="50936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">
            <a:extLst>
              <a:ext uri="{FF2B5EF4-FFF2-40B4-BE49-F238E27FC236}">
                <a16:creationId xmlns:a16="http://schemas.microsoft.com/office/drawing/2014/main" id="{2773FF6A-7BE0-D0E1-2CDE-A56D0C911EA1}"/>
              </a:ext>
            </a:extLst>
          </p:cNvPr>
          <p:cNvSpPr/>
          <p:nvPr/>
        </p:nvSpPr>
        <p:spPr>
          <a:xfrm>
            <a:off x="3645973" y="1316234"/>
            <a:ext cx="50591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tr-TR" dirty="0">
                <a:latin typeface="Bahnschrift SemiLight" panose="020B0502040204020203" pitchFamily="34" charset="0"/>
              </a:rPr>
              <a:t>5070 sayılı kanun </a:t>
            </a: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Elektronik İmza Kanunu (2004)</a:t>
            </a:r>
          </a:p>
        </p:txBody>
      </p:sp>
      <p:sp>
        <p:nvSpPr>
          <p:cNvPr id="9" name="Dikdörtgen 2">
            <a:extLst>
              <a:ext uri="{FF2B5EF4-FFF2-40B4-BE49-F238E27FC236}">
                <a16:creationId xmlns:a16="http://schemas.microsoft.com/office/drawing/2014/main" id="{3FB91AE2-86C0-015B-4103-01BDA4695717}"/>
              </a:ext>
            </a:extLst>
          </p:cNvPr>
          <p:cNvSpPr/>
          <p:nvPr/>
        </p:nvSpPr>
        <p:spPr>
          <a:xfrm>
            <a:off x="3675715" y="2188914"/>
            <a:ext cx="6213628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Standart Dosya Planı Başbakanlık Genelgesi (2005/7)</a:t>
            </a:r>
          </a:p>
        </p:txBody>
      </p:sp>
      <p:sp>
        <p:nvSpPr>
          <p:cNvPr id="11" name="Dikdörtgen 3">
            <a:extLst>
              <a:ext uri="{FF2B5EF4-FFF2-40B4-BE49-F238E27FC236}">
                <a16:creationId xmlns:a16="http://schemas.microsoft.com/office/drawing/2014/main" id="{5DA249A1-499E-5A4D-6CF2-A563D57DCAE9}"/>
              </a:ext>
            </a:extLst>
          </p:cNvPr>
          <p:cNvSpPr/>
          <p:nvPr/>
        </p:nvSpPr>
        <p:spPr>
          <a:xfrm>
            <a:off x="3663523" y="2986209"/>
            <a:ext cx="6710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Bahnschrift SemiLight" panose="020B0502040204020203" pitchFamily="34" charset="0"/>
              </a:rPr>
              <a:t>TS 13298 </a:t>
            </a: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Elektronik Belge Standartları Başbakanlık Genelgesi (2008/16)</a:t>
            </a:r>
            <a:endParaRPr lang="tr-TR" dirty="0">
              <a:latin typeface="Bahnschrift SemiLight" panose="020B0502040204020203" pitchFamily="34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35172BC-3EE5-9DBE-A989-00EB33348F89}"/>
              </a:ext>
            </a:extLst>
          </p:cNvPr>
          <p:cNvSpPr/>
          <p:nvPr/>
        </p:nvSpPr>
        <p:spPr>
          <a:xfrm>
            <a:off x="3642018" y="4016783"/>
            <a:ext cx="80170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</a:pP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Kamu Bilgi Sistemlerinde Birlikte Çalışabilirlik Esasları Başbakanlık Genelgesi (</a:t>
            </a:r>
            <a:r>
              <a:rPr lang="tr-TR" dirty="0">
                <a:latin typeface="Bahnschrift SemiLight" panose="020B0502040204020203" pitchFamily="34" charset="0"/>
              </a:rPr>
              <a:t>2009/4) </a:t>
            </a:r>
            <a:endParaRPr lang="tr-TR" altLang="tr-TR" dirty="0">
              <a:latin typeface="Bahnschrift SemiLight" panose="020B0502040204020203" pitchFamily="34" charset="0"/>
              <a:cs typeface="Tahoma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2375927-5433-558D-4328-81978D984C6B}"/>
              </a:ext>
            </a:extLst>
          </p:cNvPr>
          <p:cNvSpPr txBox="1"/>
          <p:nvPr/>
        </p:nvSpPr>
        <p:spPr>
          <a:xfrm>
            <a:off x="4246213" y="237887"/>
            <a:ext cx="2097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Mevzuat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32079E5-F11F-E734-1687-2B189802725D}"/>
              </a:ext>
            </a:extLst>
          </p:cNvPr>
          <p:cNvSpPr txBox="1"/>
          <p:nvPr/>
        </p:nvSpPr>
        <p:spPr>
          <a:xfrm>
            <a:off x="3642017" y="4811506"/>
            <a:ext cx="8017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Bahnschrift SemiLight" panose="020B0502040204020203" pitchFamily="34" charset="0"/>
              </a:rPr>
              <a:t>3473 sayılı </a:t>
            </a: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Muhafazasına Lüzum Kalmayan Evrak ve Malzemenin Yok Edilmesi Hakkında Kanun Hükmünde Kararnamenin Değiştirilerek Kabulü Hakkında Kanun (1988)</a:t>
            </a:r>
            <a:endParaRPr lang="tr-TR" dirty="0">
              <a:latin typeface="Bahnschrift SemiLight" panose="020B0502040204020203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83C9B8F-C4C1-A05F-9809-F3FE4C08619D}"/>
              </a:ext>
            </a:extLst>
          </p:cNvPr>
          <p:cNvSpPr txBox="1"/>
          <p:nvPr/>
        </p:nvSpPr>
        <p:spPr>
          <a:xfrm>
            <a:off x="3654210" y="6051966"/>
            <a:ext cx="5994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Bahnschrift SemiLight" panose="020B0502040204020203" pitchFamily="34" charset="0"/>
              </a:rPr>
              <a:t>4982 sayılı </a:t>
            </a:r>
            <a:r>
              <a:rPr lang="tr-TR" altLang="tr-TR" dirty="0">
                <a:latin typeface="Bahnschrift SemiLight" panose="020B0502040204020203" pitchFamily="34" charset="0"/>
                <a:cs typeface="Tahoma" pitchFamily="34" charset="0"/>
              </a:rPr>
              <a:t>Bilgi Edinme Hakkı Kanunu  (2003)</a:t>
            </a:r>
            <a:endParaRPr lang="tr-TR" dirty="0">
              <a:latin typeface="Bahnschrift SemiLight" panose="020B05020402040202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92BCB4-E28C-0D22-4D78-25F004D1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47" y="1025718"/>
            <a:ext cx="1271446" cy="71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5FD5900-129F-A5F7-230A-9FAA5187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960" y="1908886"/>
            <a:ext cx="1295805" cy="712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79320B22-BF2C-58BD-AA15-F3151EA84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820" y="2798927"/>
            <a:ext cx="1283405" cy="77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31E071AC-7925-544F-F6BD-50DAF49EC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577" y="3798257"/>
            <a:ext cx="1288436" cy="8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E4179584-0A97-830C-AE14-1904473F2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247" y="4880354"/>
            <a:ext cx="1295805" cy="78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D4A5EF2B-3778-7008-C404-0881CBC19D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619" y="5882352"/>
            <a:ext cx="1295805" cy="78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3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Sunum Gereçleri\image.jpg">
            <a:extLst>
              <a:ext uri="{FF2B5EF4-FFF2-40B4-BE49-F238E27FC236}">
                <a16:creationId xmlns:a16="http://schemas.microsoft.com/office/drawing/2014/main" id="{CAEC03AE-0631-473F-59A2-1D57EB45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89" y="1374672"/>
            <a:ext cx="5314862" cy="39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3 Dikdörtgen">
            <a:extLst>
              <a:ext uri="{FF2B5EF4-FFF2-40B4-BE49-F238E27FC236}">
                <a16:creationId xmlns:a16="http://schemas.microsoft.com/office/drawing/2014/main" id="{2BB965CE-1BA3-C304-54FF-2D928324E1A9}"/>
              </a:ext>
            </a:extLst>
          </p:cNvPr>
          <p:cNvSpPr/>
          <p:nvPr/>
        </p:nvSpPr>
        <p:spPr>
          <a:xfrm>
            <a:off x="2483016" y="1402872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Yetkilendirmeler yapılır</a:t>
            </a:r>
          </a:p>
          <a:p>
            <a:pPr marL="342900" indent="-342900"/>
            <a:r>
              <a:rPr lang="tr-TR" altLang="tr-TR" sz="2000" dirty="0">
                <a:latin typeface="Bahnschrift SemiLight" panose="020B0502040204020203" pitchFamily="34" charset="0"/>
                <a:cs typeface="Arial" pitchFamily="34" charset="0"/>
              </a:rPr>
              <a:t>(Kullanıcıya, birime, hiyerarşik yetki ve vekalet)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İş Akış Süreçleri Belirlenir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İmza rotaları belirlenir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Kullanıcı tanımları yapılır</a:t>
            </a: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(Roller ve gruplar, proje yöneticileri)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Belge üreticileri ve yasal sahipleri belirlenir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Birim ve Kurum Belge Yöneticileri belirlenir</a:t>
            </a:r>
          </a:p>
          <a:p>
            <a:pPr marL="342900" indent="-342900"/>
            <a:endParaRPr lang="tr-TR" sz="2000" dirty="0">
              <a:latin typeface="Bahnschrift SemiLight" panose="020B0502040204020203" pitchFamily="34" charset="0"/>
              <a:cs typeface="Arial" pitchFamily="34" charset="0"/>
            </a:endParaRPr>
          </a:p>
          <a:p>
            <a:pPr marL="342900" indent="-342900"/>
            <a:r>
              <a:rPr lang="tr-TR" sz="2000" dirty="0">
                <a:latin typeface="Bahnschrift SemiLight" panose="020B0502040204020203" pitchFamily="34" charset="0"/>
                <a:cs typeface="Arial" pitchFamily="34" charset="0"/>
              </a:rPr>
              <a:t>EBYS yardım masası oluşturulur</a:t>
            </a:r>
          </a:p>
        </p:txBody>
      </p:sp>
      <p:pic>
        <p:nvPicPr>
          <p:cNvPr id="20" name="4 Resim" descr="LiKkq9zzT.jpeg">
            <a:extLst>
              <a:ext uri="{FF2B5EF4-FFF2-40B4-BE49-F238E27FC236}">
                <a16:creationId xmlns:a16="http://schemas.microsoft.com/office/drawing/2014/main" id="{B983A0E3-3E53-74D8-F17E-AB8B9C65E0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1618896"/>
            <a:ext cx="427932" cy="321753"/>
          </a:xfrm>
          <a:prstGeom prst="rect">
            <a:avLst/>
          </a:prstGeom>
        </p:spPr>
      </p:pic>
      <p:pic>
        <p:nvPicPr>
          <p:cNvPr id="21" name="5 Resim" descr="LiKkq9zzT.jpeg">
            <a:extLst>
              <a:ext uri="{FF2B5EF4-FFF2-40B4-BE49-F238E27FC236}">
                <a16:creationId xmlns:a16="http://schemas.microsoft.com/office/drawing/2014/main" id="{BFB97550-D7AB-89ED-4312-35B2DDDB99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2338976"/>
            <a:ext cx="427932" cy="321753"/>
          </a:xfrm>
          <a:prstGeom prst="rect">
            <a:avLst/>
          </a:prstGeom>
        </p:spPr>
      </p:pic>
      <p:pic>
        <p:nvPicPr>
          <p:cNvPr id="22" name="6 Resim" descr="LiKkq9zzT.jpeg">
            <a:extLst>
              <a:ext uri="{FF2B5EF4-FFF2-40B4-BE49-F238E27FC236}">
                <a16:creationId xmlns:a16="http://schemas.microsoft.com/office/drawing/2014/main" id="{CC701AAB-47B5-DEB1-CF34-972B7F3F08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2987048"/>
            <a:ext cx="427932" cy="321753"/>
          </a:xfrm>
          <a:prstGeom prst="rect">
            <a:avLst/>
          </a:prstGeom>
        </p:spPr>
      </p:pic>
      <p:pic>
        <p:nvPicPr>
          <p:cNvPr id="23" name="8 Resim" descr="LiKkq9zzT.jpeg">
            <a:extLst>
              <a:ext uri="{FF2B5EF4-FFF2-40B4-BE49-F238E27FC236}">
                <a16:creationId xmlns:a16="http://schemas.microsoft.com/office/drawing/2014/main" id="{5C56DA9B-22AC-4B88-BCA1-5C3B32F8AC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3673407"/>
            <a:ext cx="427932" cy="321753"/>
          </a:xfrm>
          <a:prstGeom prst="rect">
            <a:avLst/>
          </a:prstGeom>
        </p:spPr>
      </p:pic>
      <p:pic>
        <p:nvPicPr>
          <p:cNvPr id="24" name="10 Resim" descr="LiKkq9zzT.jpeg">
            <a:extLst>
              <a:ext uri="{FF2B5EF4-FFF2-40B4-BE49-F238E27FC236}">
                <a16:creationId xmlns:a16="http://schemas.microsoft.com/office/drawing/2014/main" id="{7CBAC5B3-F6C1-A44D-2730-1B08D64EDE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4450448"/>
            <a:ext cx="427932" cy="321753"/>
          </a:xfrm>
          <a:prstGeom prst="rect">
            <a:avLst/>
          </a:prstGeom>
        </p:spPr>
      </p:pic>
      <p:pic>
        <p:nvPicPr>
          <p:cNvPr id="25" name="11 Resim" descr="LiKkq9zzT.jpeg">
            <a:extLst>
              <a:ext uri="{FF2B5EF4-FFF2-40B4-BE49-F238E27FC236}">
                <a16:creationId xmlns:a16="http://schemas.microsoft.com/office/drawing/2014/main" id="{7BC175FA-3A9B-653E-B3FC-619087AB95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5110712"/>
            <a:ext cx="427932" cy="321753"/>
          </a:xfrm>
          <a:prstGeom prst="rect">
            <a:avLst/>
          </a:prstGeom>
        </p:spPr>
      </p:pic>
      <p:pic>
        <p:nvPicPr>
          <p:cNvPr id="26" name="12 Resim" descr="LiKkq9zzT.jpeg">
            <a:extLst>
              <a:ext uri="{FF2B5EF4-FFF2-40B4-BE49-F238E27FC236}">
                <a16:creationId xmlns:a16="http://schemas.microsoft.com/office/drawing/2014/main" id="{58777F21-0DA7-970D-6242-21646CE93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936" y="5723352"/>
            <a:ext cx="427932" cy="321753"/>
          </a:xfrm>
          <a:prstGeom prst="rect">
            <a:avLst/>
          </a:prstGeom>
        </p:spPr>
      </p:pic>
      <p:sp>
        <p:nvSpPr>
          <p:cNvPr id="30" name="Metin kutusu 29">
            <a:extLst>
              <a:ext uri="{FF2B5EF4-FFF2-40B4-BE49-F238E27FC236}">
                <a16:creationId xmlns:a16="http://schemas.microsoft.com/office/drawing/2014/main" id="{AC754D6F-232F-03C3-D553-62D5E65D98CA}"/>
              </a:ext>
            </a:extLst>
          </p:cNvPr>
          <p:cNvSpPr txBox="1"/>
          <p:nvPr/>
        </p:nvSpPr>
        <p:spPr>
          <a:xfrm>
            <a:off x="4339421" y="417987"/>
            <a:ext cx="307488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4000" dirty="0">
                <a:solidFill>
                  <a:srgbClr val="FF0000"/>
                </a:solidFill>
                <a:latin typeface="+mj-lt"/>
                <a:cs typeface="Tahoma" pitchFamily="34" charset="0"/>
              </a:rPr>
              <a:t>EBYS Yönetimi</a:t>
            </a:r>
            <a:endParaRPr lang="tr-TR" altLang="tr-TR" sz="4000" dirty="0">
              <a:solidFill>
                <a:srgbClr val="FF0000"/>
              </a:solidFill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060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747A415-D9CA-4711-9B87-66DF050B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158" y="365125"/>
            <a:ext cx="8493642" cy="51737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77C8576B-3C51-4E43-B08E-6289AE949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CECB280-B689-45F1-93C4-27A1E60E0B42}"/>
              </a:ext>
            </a:extLst>
          </p:cNvPr>
          <p:cNvSpPr txBox="1"/>
          <p:nvPr/>
        </p:nvSpPr>
        <p:spPr>
          <a:xfrm>
            <a:off x="463296" y="5559787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https://beyas.odu.edu.tr</a:t>
            </a:r>
          </a:p>
        </p:txBody>
      </p:sp>
    </p:spTree>
    <p:extLst>
      <p:ext uri="{BB962C8B-B14F-4D97-AF65-F5344CB8AC3E}">
        <p14:creationId xmlns:p14="http://schemas.microsoft.com/office/powerpoint/2010/main" val="5247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etin kutusu 29">
            <a:extLst>
              <a:ext uri="{FF2B5EF4-FFF2-40B4-BE49-F238E27FC236}">
                <a16:creationId xmlns:a16="http://schemas.microsoft.com/office/drawing/2014/main" id="{AC754D6F-232F-03C3-D553-62D5E65D98CA}"/>
              </a:ext>
            </a:extLst>
          </p:cNvPr>
          <p:cNvSpPr txBox="1"/>
          <p:nvPr/>
        </p:nvSpPr>
        <p:spPr>
          <a:xfrm>
            <a:off x="1817789" y="385622"/>
            <a:ext cx="186358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4000" dirty="0">
                <a:solidFill>
                  <a:srgbClr val="FF0000"/>
                </a:solidFill>
                <a:latin typeface="+mj-lt"/>
                <a:cs typeface="Tahoma" pitchFamily="34" charset="0"/>
              </a:rPr>
              <a:t>Yönetim</a:t>
            </a:r>
            <a:endParaRPr lang="tr-TR" altLang="tr-TR" sz="4000" dirty="0">
              <a:solidFill>
                <a:srgbClr val="FF0000"/>
              </a:solidFill>
              <a:latin typeface="+mj-lt"/>
            </a:endParaRPr>
          </a:p>
          <a:p>
            <a:endParaRPr lang="tr-TR" dirty="0"/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1E5DF0AB-953B-DC5B-2806-1346C4AE6C12}"/>
              </a:ext>
            </a:extLst>
          </p:cNvPr>
          <p:cNvSpPr txBox="1"/>
          <p:nvPr/>
        </p:nvSpPr>
        <p:spPr>
          <a:xfrm>
            <a:off x="3636034" y="1070489"/>
            <a:ext cx="4919937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/>
            <a:r>
              <a:rPr lang="tr-TR" sz="3299" spc="300" dirty="0">
                <a:solidFill>
                  <a:srgbClr val="000000"/>
                </a:solidFill>
                <a:latin typeface="Bahnschrift SemiLight" panose="020B0502040204020203" pitchFamily="34" charset="0"/>
                <a:ea typeface="Montserrat" charset="0"/>
                <a:cs typeface="Montserrat" charset="0"/>
              </a:rPr>
              <a:t>HER YERDEN ULAŞIN</a:t>
            </a:r>
            <a:endParaRPr lang="en-US" sz="4799" spc="300" dirty="0">
              <a:solidFill>
                <a:srgbClr val="000000"/>
              </a:solidFill>
              <a:latin typeface="Bahnschrift SemiLight" panose="020B0502040204020203" pitchFamily="34" charset="0"/>
              <a:ea typeface="Montserrat" charset="0"/>
              <a:cs typeface="Montserrat" charset="0"/>
            </a:endParaRPr>
          </a:p>
        </p:txBody>
      </p:sp>
      <p:sp>
        <p:nvSpPr>
          <p:cNvPr id="3" name="TextBox 57">
            <a:extLst>
              <a:ext uri="{FF2B5EF4-FFF2-40B4-BE49-F238E27FC236}">
                <a16:creationId xmlns:a16="http://schemas.microsoft.com/office/drawing/2014/main" id="{6201F8B8-2CD8-3BEA-7E3A-94BD03F6CEC4}"/>
              </a:ext>
            </a:extLst>
          </p:cNvPr>
          <p:cNvSpPr txBox="1"/>
          <p:nvPr/>
        </p:nvSpPr>
        <p:spPr>
          <a:xfrm>
            <a:off x="5196556" y="840480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/>
            <a:r>
              <a:rPr lang="tr-TR" sz="1200" b="1" spc="600" dirty="0">
                <a:solidFill>
                  <a:srgbClr val="000000"/>
                </a:solidFill>
                <a:latin typeface="Arial Nova" panose="020B0604020202020204" pitchFamily="34" charset="0"/>
                <a:ea typeface="Montserrat" charset="0"/>
                <a:cs typeface="Montserrat" charset="0"/>
              </a:rPr>
              <a:t>HER ZAMAN</a:t>
            </a:r>
            <a:endParaRPr lang="en-US" sz="1200" b="1" spc="600" dirty="0">
              <a:solidFill>
                <a:srgbClr val="000000"/>
              </a:solidFill>
              <a:latin typeface="Arial Nova" panose="020B0604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BCDE61D5-1CAB-4134-4406-5E7FCAD803FF}"/>
              </a:ext>
            </a:extLst>
          </p:cNvPr>
          <p:cNvSpPr txBox="1"/>
          <p:nvPr/>
        </p:nvSpPr>
        <p:spPr>
          <a:xfrm>
            <a:off x="1397242" y="1795309"/>
            <a:ext cx="10434765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>
              <a:lnSpc>
                <a:spcPct val="150000"/>
              </a:lnSpc>
            </a:pPr>
            <a:r>
              <a:rPr lang="tr-TR" spc="75" dirty="0">
                <a:latin typeface="Bahnschrift SemiLight" panose="020B0502040204020203" pitchFamily="34" charset="0"/>
                <a:ea typeface="Montserrat Light" charset="0"/>
                <a:cs typeface="Montserrat Light" charset="0"/>
              </a:rPr>
              <a:t>Web, masaüstü, tablet ve telefonlar için geliştirilmiş özel uygulamalar ile dilediğiniz platformdan EBYS’yi kullanabilirsiniz.</a:t>
            </a:r>
            <a:endParaRPr lang="en-US" spc="75" dirty="0">
              <a:latin typeface="Bahnschrift SemiLight" panose="020B0502040204020203" pitchFamily="34" charset="0"/>
              <a:ea typeface="Montserrat Light" charset="0"/>
              <a:cs typeface="Montserrat Light" charset="0"/>
            </a:endParaRPr>
          </a:p>
        </p:txBody>
      </p:sp>
      <p:grpSp>
        <p:nvGrpSpPr>
          <p:cNvPr id="5" name="Group 148">
            <a:extLst>
              <a:ext uri="{FF2B5EF4-FFF2-40B4-BE49-F238E27FC236}">
                <a16:creationId xmlns:a16="http://schemas.microsoft.com/office/drawing/2014/main" id="{801FB472-07F1-D805-EB16-FED52858C086}"/>
              </a:ext>
            </a:extLst>
          </p:cNvPr>
          <p:cNvGrpSpPr>
            <a:grpSpLocks noChangeAspect="1"/>
          </p:cNvGrpSpPr>
          <p:nvPr/>
        </p:nvGrpSpPr>
        <p:grpSpPr>
          <a:xfrm>
            <a:off x="4067059" y="2901267"/>
            <a:ext cx="3644425" cy="2934823"/>
            <a:chOff x="4300539" y="1984376"/>
            <a:chExt cx="3589338" cy="289083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25DB335D-6941-26D4-31FD-AFC6D11AF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D58DFEF-9635-73AF-2853-68B43C496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B3BC757-8E19-DCF8-6A1C-CE1485E2D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3" name="Rectangle 8">
              <a:extLst>
                <a:ext uri="{FF2B5EF4-FFF2-40B4-BE49-F238E27FC236}">
                  <a16:creationId xmlns:a16="http://schemas.microsoft.com/office/drawing/2014/main" id="{B4302FEE-A6ED-F31D-E088-2C9BF2AC4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ED8A015-9A42-32B5-02F4-33CE1F0C5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7FC8227-65D8-6EFD-89D9-5D18753B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9F37357-DCCA-9B2A-DF58-1229EE42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C0DD0BA-1C8E-7A8F-3E9A-F786FBF1C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9C88D47-CB8F-5A39-C894-BC5C6C86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42B1EC-5776-828B-ACC7-3C104CA13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3ED7DC-FB6D-8C88-797E-450C1A68D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6785AE28-D51C-3773-FE1F-F0CAABF82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A99A85C1-0BE3-FA3F-E542-763AC5558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</p:grp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A7FF0FFA-B645-4C78-B5BE-A8AE5710D8C7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8185" y="3060709"/>
            <a:ext cx="3340603" cy="1892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523F091-67DA-4321-82D6-1BA1632D3C91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b="26087"/>
          <a:stretch>
            <a:fillRect/>
          </a:stretch>
        </p:blipFill>
        <p:spPr>
          <a:xfrm>
            <a:off x="2377796" y="4362509"/>
            <a:ext cx="2127998" cy="135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8" name="Group 198">
            <a:extLst>
              <a:ext uri="{FF2B5EF4-FFF2-40B4-BE49-F238E27FC236}">
                <a16:creationId xmlns:a16="http://schemas.microsoft.com/office/drawing/2014/main" id="{D42A3820-629D-22D9-8179-A40983F48CE0}"/>
              </a:ext>
            </a:extLst>
          </p:cNvPr>
          <p:cNvGrpSpPr>
            <a:grpSpLocks/>
          </p:cNvGrpSpPr>
          <p:nvPr/>
        </p:nvGrpSpPr>
        <p:grpSpPr>
          <a:xfrm>
            <a:off x="2022035" y="4258334"/>
            <a:ext cx="2821967" cy="1639605"/>
            <a:chOff x="8440747" y="4796156"/>
            <a:chExt cx="2786063" cy="1603375"/>
          </a:xfrm>
        </p:grpSpPr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B029E495-6266-E1C2-B26E-955F503D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F6D48782-FD63-EEBC-4742-30986C29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C5D2BAE5-222A-42C8-1F8E-59EB501E8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2A348E51-4426-A689-EC7D-3BA5644F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D2E97F4D-4E14-A2C9-7E7C-DE8EAA4F4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1" name="Rectangle 50">
              <a:extLst>
                <a:ext uri="{FF2B5EF4-FFF2-40B4-BE49-F238E27FC236}">
                  <a16:creationId xmlns:a16="http://schemas.microsoft.com/office/drawing/2014/main" id="{9BEBA4DB-DE6C-7705-699F-81A84DA8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B093F81F-D696-A9BC-B55A-6028DFCE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98A20BC5-1E8D-4A18-0A30-227935C37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4" name="Rectangle 53">
              <a:extLst>
                <a:ext uri="{FF2B5EF4-FFF2-40B4-BE49-F238E27FC236}">
                  <a16:creationId xmlns:a16="http://schemas.microsoft.com/office/drawing/2014/main" id="{FB92B46E-FC05-5549-2CFB-94B0B878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0C38B1-90C4-37AE-79C7-BAF57243C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D409B11-1F24-CE51-887D-EE8F01583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6E85C7-A86D-ADB2-D528-876FD6BCF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DE67D06-22A9-97F0-2CE0-B2D64FE39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A0CDAB31-2489-B978-0544-90AEA6443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</p:grp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EBD7F9BA-6E6F-4386-AE11-BD0E77FEF1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733" y="4362364"/>
            <a:ext cx="2126890" cy="1355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0" name="Group 213">
            <a:extLst>
              <a:ext uri="{FF2B5EF4-FFF2-40B4-BE49-F238E27FC236}">
                <a16:creationId xmlns:a16="http://schemas.microsoft.com/office/drawing/2014/main" id="{EEC84EAF-F39E-AA65-854A-0D459838AC8C}"/>
              </a:ext>
            </a:extLst>
          </p:cNvPr>
          <p:cNvGrpSpPr>
            <a:grpSpLocks noChangeAspect="1"/>
          </p:cNvGrpSpPr>
          <p:nvPr/>
        </p:nvGrpSpPr>
        <p:grpSpPr>
          <a:xfrm>
            <a:off x="6996773" y="4157171"/>
            <a:ext cx="1237069" cy="1756618"/>
            <a:chOff x="8099436" y="2121219"/>
            <a:chExt cx="1322388" cy="1878013"/>
          </a:xfrm>
        </p:grpSpPr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3801583D-CDFF-0B2C-0909-9A6F1D5A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36" y="2121219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3F00645B-DAAF-2D1F-DFB2-960D38243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74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F6A697-F745-9DC2-A9FA-DC63639E0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F08997-380A-053F-CF56-4D360D0C3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91864E-6E1E-69B8-4065-3E4661915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4D451C-300A-5061-587B-A412F014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3C4B1B52-D8A2-F2CE-B252-D1314938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E6FEADD8-4D16-5282-BE43-19AAAEC04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EF1FC0D9-4B1E-D85B-46DD-D15E9187A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11" y="2278381"/>
              <a:ext cx="1165226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3" name="Rectangle 42">
              <a:extLst>
                <a:ext uri="{FF2B5EF4-FFF2-40B4-BE49-F238E27FC236}">
                  <a16:creationId xmlns:a16="http://schemas.microsoft.com/office/drawing/2014/main" id="{10A0FC3A-703C-A74F-636A-676DFB7B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160" y="2284730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95CB76-3FB0-1134-531F-C89EF3D65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2A4343BA-DA01-7C6F-174E-C9D1542F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690" tIns="22845" rIns="45690" bIns="22845" numCol="1" anchor="t" anchorCtr="0" compatLnSpc="1">
              <a:prstTxWarp prst="textNoShape">
                <a:avLst/>
              </a:prstTxWarp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217"/>
              <a:endParaRPr lang="id-ID" sz="3599" dirty="0">
                <a:solidFill>
                  <a:srgbClr val="7F7F7F"/>
                </a:solidFill>
                <a:latin typeface="Calibri Light"/>
              </a:endParaRPr>
            </a:p>
          </p:txBody>
        </p:sp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50F06959-4377-48CF-B06A-1DBB1EFB64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23" y="4300884"/>
            <a:ext cx="1097280" cy="1463040"/>
          </a:xfrm>
          <a:prstGeom prst="rect">
            <a:avLst/>
          </a:prstGeom>
        </p:spPr>
      </p:pic>
      <p:pic>
        <p:nvPicPr>
          <p:cNvPr id="12" name="Picture 87">
            <a:extLst>
              <a:ext uri="{FF2B5EF4-FFF2-40B4-BE49-F238E27FC236}">
                <a16:creationId xmlns:a16="http://schemas.microsoft.com/office/drawing/2014/main" id="{9EBE09D8-F581-4185-F976-453E1BF0AF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78" y="4640963"/>
            <a:ext cx="786412" cy="137655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FDE8F00-F039-4C17-9396-1280F0AD839E}"/>
              </a:ext>
            </a:extLst>
          </p:cNvPr>
          <p:cNvPicPr>
            <a:picLocks noGrp="1"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b="7594"/>
          <a:stretch>
            <a:fillRect/>
          </a:stretch>
        </p:blipFill>
        <p:spPr>
          <a:xfrm>
            <a:off x="8120953" y="4870667"/>
            <a:ext cx="507207" cy="884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775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ECB280-B689-45F1-93C4-27A1E60E0B42}"/>
              </a:ext>
            </a:extLst>
          </p:cNvPr>
          <p:cNvSpPr txBox="1"/>
          <p:nvPr/>
        </p:nvSpPr>
        <p:spPr>
          <a:xfrm>
            <a:off x="463296" y="5559787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https://beyas.odu.edu.tr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27D99-F474-D18C-2BDB-3338D6B1E7A5}"/>
              </a:ext>
            </a:extLst>
          </p:cNvPr>
          <p:cNvSpPr txBox="1">
            <a:spLocks/>
          </p:cNvSpPr>
          <p:nvPr/>
        </p:nvSpPr>
        <p:spPr>
          <a:xfrm>
            <a:off x="1586947" y="1182095"/>
            <a:ext cx="4148240" cy="923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3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Kolay Kullanılabilir Kullanıcı Arayüzü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76A7F5-BA05-74BE-9F6B-CB0981CD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20647" y="2238840"/>
            <a:ext cx="6508057" cy="4405800"/>
          </a:xfrm>
        </p:spPr>
      </p:pic>
      <p:sp>
        <p:nvSpPr>
          <p:cNvPr id="8" name="Metin kutusu 2">
            <a:extLst>
              <a:ext uri="{FF2B5EF4-FFF2-40B4-BE49-F238E27FC236}">
                <a16:creationId xmlns:a16="http://schemas.microsoft.com/office/drawing/2014/main" id="{A3EC458E-02EA-2DD6-DE00-ED176880001B}"/>
              </a:ext>
            </a:extLst>
          </p:cNvPr>
          <p:cNvSpPr txBox="1"/>
          <p:nvPr/>
        </p:nvSpPr>
        <p:spPr>
          <a:xfrm>
            <a:off x="1367491" y="3428999"/>
            <a:ext cx="384820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1400" spc="75" dirty="0">
                <a:latin typeface="Bahnschrift SemiLight" panose="020B0502040204020203" pitchFamily="34" charset="0"/>
              </a:rPr>
              <a:t>Microsoft Outlook'ta olduğu gibi tek ekrandan tüm işlemlerinizi hızlı ve kolay bir biçimde yapabilirsiniz.</a:t>
            </a:r>
          </a:p>
        </p:txBody>
      </p:sp>
    </p:spTree>
    <p:extLst>
      <p:ext uri="{BB962C8B-B14F-4D97-AF65-F5344CB8AC3E}">
        <p14:creationId xmlns:p14="http://schemas.microsoft.com/office/powerpoint/2010/main" val="101808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1823</Words>
  <Application>Microsoft Office PowerPoint</Application>
  <PresentationFormat>Geniş ekran</PresentationFormat>
  <Paragraphs>270</Paragraphs>
  <Slides>32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3" baseType="lpstr">
      <vt:lpstr>Arial</vt:lpstr>
      <vt:lpstr>Arial Nova</vt:lpstr>
      <vt:lpstr>Arial,Sans-Serif</vt:lpstr>
      <vt:lpstr>Bahnschrift SemiLight</vt:lpstr>
      <vt:lpstr>Calibri</vt:lpstr>
      <vt:lpstr>Calibri Light</vt:lpstr>
      <vt:lpstr>Corbel</vt:lpstr>
      <vt:lpstr>Georgia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EBYS Kullanılan Şablonlar</vt:lpstr>
      <vt:lpstr>EBYS Kullanılan Şablonlar</vt:lpstr>
      <vt:lpstr>EBYS Kullanılan Şablonlar</vt:lpstr>
      <vt:lpstr>PowerPoint Sunusu</vt:lpstr>
      <vt:lpstr> </vt:lpstr>
      <vt:lpstr>EBYS’ de Şablon Kuralları  (Resmî Yazışmalarda Uygulanacak Usul ve Esaslar Hakkında Yönetmelik) </vt:lpstr>
      <vt:lpstr>PowerPoint Sunusu</vt:lpstr>
      <vt:lpstr>  EBYS Birim Sorumlusu</vt:lpstr>
      <vt:lpstr>    EBYS Birim Sorumlusu</vt:lpstr>
      <vt:lpstr>  Elektronik İmza (e-imza) İşlemleri</vt:lpstr>
      <vt:lpstr>   Elektronik İmza (e-imza) İşlemleri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SeLim Kandemir</dc:creator>
  <cp:lastModifiedBy>Zekiye YILMAZTÜRK</cp:lastModifiedBy>
  <cp:revision>339</cp:revision>
  <dcterms:created xsi:type="dcterms:W3CDTF">2018-12-17T11:45:01Z</dcterms:created>
  <dcterms:modified xsi:type="dcterms:W3CDTF">2025-12-30T05:03:50Z</dcterms:modified>
</cp:coreProperties>
</file>